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41"/>
  </p:notesMasterIdLst>
  <p:handoutMasterIdLst>
    <p:handoutMasterId r:id="rId142"/>
  </p:handoutMasterIdLst>
  <p:sldIdLst>
    <p:sldId id="256" r:id="rId2"/>
    <p:sldId id="258" r:id="rId3"/>
    <p:sldId id="260" r:id="rId4"/>
    <p:sldId id="263" r:id="rId5"/>
    <p:sldId id="269" r:id="rId6"/>
    <p:sldId id="264" r:id="rId7"/>
    <p:sldId id="259" r:id="rId8"/>
    <p:sldId id="268" r:id="rId9"/>
    <p:sldId id="266" r:id="rId10"/>
    <p:sldId id="262" r:id="rId11"/>
    <p:sldId id="270" r:id="rId12"/>
    <p:sldId id="271" r:id="rId13"/>
    <p:sldId id="291" r:id="rId14"/>
    <p:sldId id="305" r:id="rId15"/>
    <p:sldId id="292" r:id="rId16"/>
    <p:sldId id="294" r:id="rId17"/>
    <p:sldId id="306" r:id="rId18"/>
    <p:sldId id="295" r:id="rId19"/>
    <p:sldId id="307" r:id="rId20"/>
    <p:sldId id="296" r:id="rId21"/>
    <p:sldId id="312" r:id="rId22"/>
    <p:sldId id="308" r:id="rId23"/>
    <p:sldId id="297" r:id="rId24"/>
    <p:sldId id="298" r:id="rId25"/>
    <p:sldId id="300" r:id="rId26"/>
    <p:sldId id="301" r:id="rId27"/>
    <p:sldId id="303" r:id="rId28"/>
    <p:sldId id="309" r:id="rId29"/>
    <p:sldId id="330" r:id="rId30"/>
    <p:sldId id="331" r:id="rId31"/>
    <p:sldId id="328" r:id="rId32"/>
    <p:sldId id="310" r:id="rId33"/>
    <p:sldId id="329" r:id="rId34"/>
    <p:sldId id="311" r:id="rId35"/>
    <p:sldId id="332" r:id="rId36"/>
    <p:sldId id="313" r:id="rId37"/>
    <p:sldId id="334" r:id="rId38"/>
    <p:sldId id="314" r:id="rId39"/>
    <p:sldId id="321" r:id="rId40"/>
    <p:sldId id="333" r:id="rId41"/>
    <p:sldId id="322" r:id="rId42"/>
    <p:sldId id="323" r:id="rId43"/>
    <p:sldId id="324" r:id="rId44"/>
    <p:sldId id="335" r:id="rId45"/>
    <p:sldId id="325" r:id="rId46"/>
    <p:sldId id="342" r:id="rId47"/>
    <p:sldId id="345" r:id="rId48"/>
    <p:sldId id="346" r:id="rId49"/>
    <p:sldId id="336" r:id="rId50"/>
    <p:sldId id="337" r:id="rId51"/>
    <p:sldId id="338" r:id="rId52"/>
    <p:sldId id="315" r:id="rId53"/>
    <p:sldId id="327" r:id="rId54"/>
    <p:sldId id="318" r:id="rId55"/>
    <p:sldId id="339" r:id="rId56"/>
    <p:sldId id="340" r:id="rId57"/>
    <p:sldId id="348" r:id="rId58"/>
    <p:sldId id="349" r:id="rId59"/>
    <p:sldId id="343" r:id="rId60"/>
    <p:sldId id="347" r:id="rId61"/>
    <p:sldId id="359" r:id="rId62"/>
    <p:sldId id="353" r:id="rId63"/>
    <p:sldId id="352" r:id="rId64"/>
    <p:sldId id="354" r:id="rId65"/>
    <p:sldId id="355" r:id="rId66"/>
    <p:sldId id="356" r:id="rId67"/>
    <p:sldId id="357" r:id="rId68"/>
    <p:sldId id="344" r:id="rId69"/>
    <p:sldId id="358" r:id="rId70"/>
    <p:sldId id="341" r:id="rId71"/>
    <p:sldId id="350" r:id="rId72"/>
    <p:sldId id="351" r:id="rId73"/>
    <p:sldId id="360" r:id="rId74"/>
    <p:sldId id="361" r:id="rId75"/>
    <p:sldId id="362" r:id="rId76"/>
    <p:sldId id="363" r:id="rId77"/>
    <p:sldId id="364" r:id="rId78"/>
    <p:sldId id="365" r:id="rId79"/>
    <p:sldId id="377" r:id="rId80"/>
    <p:sldId id="366" r:id="rId81"/>
    <p:sldId id="378" r:id="rId82"/>
    <p:sldId id="367" r:id="rId83"/>
    <p:sldId id="379" r:id="rId84"/>
    <p:sldId id="373" r:id="rId85"/>
    <p:sldId id="316" r:id="rId86"/>
    <p:sldId id="372" r:id="rId87"/>
    <p:sldId id="371" r:id="rId88"/>
    <p:sldId id="369" r:id="rId89"/>
    <p:sldId id="374" r:id="rId90"/>
    <p:sldId id="375" r:id="rId91"/>
    <p:sldId id="370" r:id="rId92"/>
    <p:sldId id="284" r:id="rId93"/>
    <p:sldId id="376" r:id="rId94"/>
    <p:sldId id="390" r:id="rId95"/>
    <p:sldId id="402" r:id="rId96"/>
    <p:sldId id="392" r:id="rId97"/>
    <p:sldId id="403" r:id="rId98"/>
    <p:sldId id="405" r:id="rId99"/>
    <p:sldId id="393" r:id="rId100"/>
    <p:sldId id="404" r:id="rId101"/>
    <p:sldId id="407" r:id="rId102"/>
    <p:sldId id="406" r:id="rId103"/>
    <p:sldId id="394" r:id="rId104"/>
    <p:sldId id="409" r:id="rId105"/>
    <p:sldId id="410" r:id="rId106"/>
    <p:sldId id="411" r:id="rId107"/>
    <p:sldId id="414" r:id="rId108"/>
    <p:sldId id="412" r:id="rId109"/>
    <p:sldId id="413" r:id="rId110"/>
    <p:sldId id="395" r:id="rId111"/>
    <p:sldId id="396" r:id="rId112"/>
    <p:sldId id="418" r:id="rId113"/>
    <p:sldId id="415" r:id="rId114"/>
    <p:sldId id="416" r:id="rId115"/>
    <p:sldId id="397" r:id="rId116"/>
    <p:sldId id="419" r:id="rId117"/>
    <p:sldId id="399" r:id="rId118"/>
    <p:sldId id="401" r:id="rId119"/>
    <p:sldId id="278" r:id="rId120"/>
    <p:sldId id="280" r:id="rId121"/>
    <p:sldId id="283" r:id="rId122"/>
    <p:sldId id="281" r:id="rId123"/>
    <p:sldId id="282" r:id="rId124"/>
    <p:sldId id="380" r:id="rId125"/>
    <p:sldId id="277" r:id="rId126"/>
    <p:sldId id="275" r:id="rId127"/>
    <p:sldId id="274" r:id="rId128"/>
    <p:sldId id="279" r:id="rId129"/>
    <p:sldId id="273" r:id="rId130"/>
    <p:sldId id="272" r:id="rId131"/>
    <p:sldId id="381" r:id="rId132"/>
    <p:sldId id="382" r:id="rId133"/>
    <p:sldId id="383" r:id="rId134"/>
    <p:sldId id="384" r:id="rId135"/>
    <p:sldId id="385" r:id="rId136"/>
    <p:sldId id="386" r:id="rId137"/>
    <p:sldId id="387" r:id="rId138"/>
    <p:sldId id="388" r:id="rId139"/>
    <p:sldId id="389" r:id="rId1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CC"/>
    <a:srgbClr val="0033CC"/>
    <a:srgbClr val="FF00FF"/>
    <a:srgbClr val="4BC7F3"/>
    <a:srgbClr val="C1ECFB"/>
    <a:srgbClr val="9ADFF8"/>
    <a:srgbClr val="FFC1FF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38" autoAdjust="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notesMaster" Target="notesMasters/notesMaster1.xml"/><Relationship Id="rId14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B83700-0934-42F8-B374-424D6980BE89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376707-3B6F-40CE-9DEC-ACDB387E4B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511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42E164-5C98-4D1D-89AD-80587F4337E7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71FD35-D5D6-43DB-9FB2-8842EB3704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71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71FD35-D5D6-43DB-9FB2-8842EB370425}" type="slidenum">
              <a:rPr lang="ru-RU" smtClean="0"/>
              <a:pPr/>
              <a:t>70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877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6F41E-8640-455C-A09C-4048ED8C8C1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F7F8-383C-4F0C-965B-C4147A87A9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6F41E-8640-455C-A09C-4048ED8C8C1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F7F8-383C-4F0C-965B-C4147A87A9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6F41E-8640-455C-A09C-4048ED8C8C1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F7F8-383C-4F0C-965B-C4147A87A9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362D92-3AE7-4178-A677-C5E81E251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5A5FB7-5BF9-4846-A725-BE425CB2D7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A3645B-A95A-4D1C-A0F2-EC6D0F3EE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511957-15EB-465F-97EF-49B000C94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099D77-A239-461D-BB88-D49D2B676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6F6355-C921-4B9E-BEB6-06C608BD333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84354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6F41E-8640-455C-A09C-4048ED8C8C1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F7F8-383C-4F0C-965B-C4147A87A9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6F41E-8640-455C-A09C-4048ED8C8C1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F7F8-383C-4F0C-965B-C4147A87A9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6F41E-8640-455C-A09C-4048ED8C8C1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F7F8-383C-4F0C-965B-C4147A87A9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6F41E-8640-455C-A09C-4048ED8C8C1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F7F8-383C-4F0C-965B-C4147A87A9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6F41E-8640-455C-A09C-4048ED8C8C1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F7F8-383C-4F0C-965B-C4147A87A9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6F41E-8640-455C-A09C-4048ED8C8C1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F7F8-383C-4F0C-965B-C4147A87A9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6F41E-8640-455C-A09C-4048ED8C8C1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F7F8-383C-4F0C-965B-C4147A87A9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6F41E-8640-455C-A09C-4048ED8C8C1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F7F8-383C-4F0C-965B-C4147A87A9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8C6F41E-8640-455C-A09C-4048ED8C8C1D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BC6F7F8-383C-4F0C-965B-C4147A87A9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hyperlink" Target="https://translate.google.kz/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1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7224" y="214290"/>
            <a:ext cx="732475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ал-Фараби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атындағы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Қазақ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Ұлттық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Университет</a:t>
            </a:r>
            <a:b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География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табиғатты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пайдалану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факультеті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География,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жергеорналастыру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кадастр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кафедрасы</a:t>
            </a:r>
            <a:b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ru-RU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1857364"/>
            <a:ext cx="791822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sz="1600" b="1" cap="all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600" b="1" cap="all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600" b="1" cap="all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31775" indent="-231775" algn="ctr">
              <a:spcBef>
                <a:spcPct val="100000"/>
              </a:spcBef>
            </a:pPr>
            <a:r>
              <a:rPr lang="ru-RU" sz="2400" b="1" i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П</a:t>
            </a:r>
            <a:r>
              <a:rPr lang="kk-KZ" sz="2400" b="1" i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ӘН:”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Ландшафттану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негіздерімен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геоботаникалық зерттеулер</a:t>
            </a:r>
            <a:r>
              <a:rPr lang="kk-KZ" sz="2400" b="1" i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” </a:t>
            </a:r>
            <a:endParaRPr lang="kk-KZ" sz="2400" b="1" i="1" cap="all" dirty="0">
              <a:solidFill>
                <a:schemeClr val="accent4">
                  <a:lumMod val="50000"/>
                </a:schemeClr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14678" y="5072074"/>
            <a:ext cx="5572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Орындаған: Рыскельдиева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А.М.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86050" y="6357958"/>
            <a:ext cx="36642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lmaty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2020</a:t>
            </a:r>
          </a:p>
        </p:txBody>
      </p:sp>
      <p:pic>
        <p:nvPicPr>
          <p:cNvPr id="15" name="Picture 2" descr="C:\Documents and Settings\Gulmira\Рабочий стол\Afisha2_kz.jpg"/>
          <p:cNvPicPr>
            <a:picLocks noChangeAspect="1" noChangeArrowheads="1"/>
          </p:cNvPicPr>
          <p:nvPr/>
        </p:nvPicPr>
        <p:blipFill>
          <a:blip r:embed="rId2" cstate="print"/>
          <a:srcRect l="93600" t="19946" r="800" b="4697"/>
          <a:stretch>
            <a:fillRect/>
          </a:stretch>
        </p:blipFill>
        <p:spPr bwMode="auto">
          <a:xfrm>
            <a:off x="214282" y="142852"/>
            <a:ext cx="500034" cy="6500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AISULU\Downloads\04-04-2014_19-24-16\Лого КазНУ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72" y="285728"/>
            <a:ext cx="714380" cy="7143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3053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827584" y="69269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/>
          </a:p>
          <a:p>
            <a:pPr algn="just"/>
            <a:endParaRPr lang="ru-RU" dirty="0"/>
          </a:p>
        </p:txBody>
      </p:sp>
      <p:sp>
        <p:nvSpPr>
          <p:cNvPr id="5" name="Содержимое 3"/>
          <p:cNvSpPr>
            <a:spLocks noGrp="1"/>
          </p:cNvSpPr>
          <p:nvPr>
            <p:ph sz="quarter" idx="13"/>
          </p:nvPr>
        </p:nvSpPr>
        <p:spPr>
          <a:xfrm>
            <a:off x="395536" y="476672"/>
            <a:ext cx="8352928" cy="604867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kk-KZ" b="1" dirty="0">
                <a:solidFill>
                  <a:srgbClr val="FF0000"/>
                </a:solidFill>
              </a:rPr>
              <a:t>ІІІ кезең</a:t>
            </a:r>
            <a:endParaRPr lang="ru-RU" b="1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kk-KZ" b="1" u="sng" dirty="0"/>
              <a:t>Геоботаниканың жеке ғылым ретінде рәсімделуі кезеңі</a:t>
            </a:r>
            <a:r>
              <a:rPr lang="kk-KZ" dirty="0"/>
              <a:t>, ол ХІХ ғасырдың аяғынан бастап, ХХ ғасырдың 20 жылдарына дейін созылды. Бұл уақытта геоботаника өзінің зерттеу нысанымен, жеке әдіснамасымен және теориясымен жеке ғылым ретінде қалыптасты. </a:t>
            </a:r>
            <a:r>
              <a:rPr lang="kk-KZ" dirty="0">
                <a:solidFill>
                  <a:schemeClr val="accent3">
                    <a:lumMod val="50000"/>
                  </a:schemeClr>
                </a:solidFill>
              </a:rPr>
              <a:t>Оның өкілдері: </a:t>
            </a:r>
            <a:r>
              <a:rPr lang="kk-KZ" dirty="0"/>
              <a:t>И. К. Пачоский, Э. Варминг, К. Раункиер, Х. Каулс, Ф. Э. Клементсом, А. К. Каяндер, Г. Ф. Морозов, В. Н.Сукачев, Х. Брокман-Йерош, Й. Браун-Бланке және т.б.</a:t>
            </a:r>
          </a:p>
          <a:p>
            <a:pPr algn="ctr">
              <a:buNone/>
            </a:pPr>
            <a:r>
              <a:rPr lang="kk-KZ" b="1" dirty="0">
                <a:solidFill>
                  <a:srgbClr val="FF0000"/>
                </a:solidFill>
              </a:rPr>
              <a:t>І</a:t>
            </a:r>
            <a:r>
              <a:rPr lang="en-US" b="1" dirty="0">
                <a:solidFill>
                  <a:srgbClr val="FF0000"/>
                </a:solidFill>
              </a:rPr>
              <a:t>V</a:t>
            </a:r>
            <a:r>
              <a:rPr lang="kk-KZ" b="1" dirty="0">
                <a:solidFill>
                  <a:srgbClr val="FF0000"/>
                </a:solidFill>
              </a:rPr>
              <a:t> кезең</a:t>
            </a:r>
            <a:endParaRPr lang="ru-RU" b="1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kk-KZ" b="1" u="sng" dirty="0"/>
              <a:t>Өсімдіктер қауымдастығын белсенді түрде кеңінен және тереңірек  зерттеу кезеңі</a:t>
            </a:r>
            <a:r>
              <a:rPr lang="kk-KZ" dirty="0"/>
              <a:t>, ол ХХ ғасырдың 20 жылдары мен 50 жылдарының  арасы. </a:t>
            </a:r>
            <a:r>
              <a:rPr lang="kk-KZ" i="1" dirty="0"/>
              <a:t>Геоботаника толық жеке ғылым ретінде мойындалып, өзіне жақын (экология, экологиялық ландшафтану) ғылымдардан өз еншісіне алды. </a:t>
            </a:r>
            <a:r>
              <a:rPr lang="kk-KZ" dirty="0"/>
              <a:t>Негізі геоботаникалық мектептің дамуы жалғасты. </a:t>
            </a:r>
            <a:r>
              <a:rPr lang="kk-KZ" dirty="0">
                <a:solidFill>
                  <a:schemeClr val="accent3">
                    <a:lumMod val="50000"/>
                  </a:schemeClr>
                </a:solidFill>
              </a:rPr>
              <a:t>Өкілдері:</a:t>
            </a:r>
            <a:r>
              <a:rPr lang="kk-KZ" dirty="0"/>
              <a:t> Ф. Э. Клементс, А. Г.Тэнсли,  Х. Гамс, Т. Липпмаа, Э Рюбель, Р. Тюксен, В. В. Алехин, Л. Г. Раменский.</a:t>
            </a:r>
            <a:endParaRPr lang="ru-RU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E58319F-6CFA-4F20-BE62-44D3AE605F4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5576" y="548680"/>
            <a:ext cx="7920880" cy="4968552"/>
          </a:xfrm>
        </p:spPr>
        <p:txBody>
          <a:bodyPr>
            <a:normAutofit fontScale="70000" lnSpcReduction="20000"/>
          </a:bodyPr>
          <a:lstStyle/>
          <a:p>
            <a:pPr marL="45720" indent="0" algn="just">
              <a:buNone/>
            </a:pPr>
            <a:r>
              <a:rPr lang="ru-RU" sz="2900" b="1" i="1" dirty="0"/>
              <a:t>Картографический метод </a:t>
            </a:r>
            <a:r>
              <a:rPr lang="ru-RU" sz="2900" dirty="0"/>
              <a:t>познания действительности столь же широко распространенный и такой же (или почти такой же) древ­ний, как и сравнительно-географический. Прародителями совре­менных карт были наскальные рисунки древнего человека, рисун­ки на коже, резьба по дереву или кости, позже — первые прими­тивные «карты» для мореплавания и т.д. (К. </a:t>
            </a:r>
            <a:r>
              <a:rPr lang="ru-RU" sz="2900" dirty="0" err="1"/>
              <a:t>Н.Дьяконов</a:t>
            </a:r>
            <a:r>
              <a:rPr lang="ru-RU" sz="2900" dirty="0"/>
              <a:t>, Н. С. Ка­симов, </a:t>
            </a:r>
            <a:r>
              <a:rPr lang="ru-RU" sz="2900" dirty="0" err="1"/>
              <a:t>В.С.Тикунов</a:t>
            </a:r>
            <a:r>
              <a:rPr lang="ru-RU" sz="2900" dirty="0"/>
              <a:t>, 1996). Первым осознал значение картогра­фического метода и ввел его в обиход еще </a:t>
            </a:r>
            <a:r>
              <a:rPr lang="ru-RU" sz="2900" b="1" dirty="0"/>
              <a:t>Птолемей</a:t>
            </a:r>
            <a:r>
              <a:rPr lang="ru-RU" sz="2900" dirty="0"/>
              <a:t>. Картографи­ческий метод продолжал интенсивно развиваться даже в Средние века. Достаточно вспомнить фламандского картографа Меркатора (1512—1599), который создал цилиндрическую равноугольную проекцию карты мира, до сих пор используемую в морской кар­тографии (</a:t>
            </a:r>
            <a:r>
              <a:rPr lang="ru-RU" sz="2900" dirty="0" err="1"/>
              <a:t>К.Н.Дьяконов</a:t>
            </a:r>
            <a:r>
              <a:rPr lang="ru-RU" sz="2900" dirty="0"/>
              <a:t> и др., 1996).</a:t>
            </a:r>
          </a:p>
          <a:p>
            <a:pPr marL="45720" indent="0" algn="just">
              <a:buNone/>
            </a:pPr>
            <a:endParaRPr lang="ru-RU" sz="2900" dirty="0"/>
          </a:p>
          <a:p>
            <a:pPr marL="45720" indent="0" algn="just">
              <a:buNone/>
            </a:pPr>
            <a:r>
              <a:rPr lang="ru-RU" sz="2900" dirty="0"/>
              <a:t>Картографирование результатов исследований - неотъемлемая часть комплексных физико-географических исследований.</a:t>
            </a:r>
          </a:p>
          <a:p>
            <a:pPr marL="45720" indent="0" algn="just">
              <a:buNone/>
            </a:pPr>
            <a:endParaRPr lang="ru-RU" sz="2900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75064761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F866039-4DCF-425C-807D-03B7F7927C0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99592" y="5877272"/>
            <a:ext cx="7200800" cy="576064"/>
          </a:xfrm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3800" dirty="0"/>
              <a:t>Равноугольная цилиндрическая проекция Меркатора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pic>
        <p:nvPicPr>
          <p:cNvPr id="1026" name="Picture 2" descr="Проекция Меркатора">
            <a:extLst>
              <a:ext uri="{FF2B5EF4-FFF2-40B4-BE49-F238E27FC236}">
                <a16:creationId xmlns:a16="http://schemas.microsoft.com/office/drawing/2014/main" id="{DF660CE4-33E4-41D8-B554-0E75EBD69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76672"/>
            <a:ext cx="6336704" cy="5093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12478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07DEA5A-3CAE-4602-B2AA-9B98B3A1834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1560" y="731520"/>
            <a:ext cx="8136904" cy="4425672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000" b="1" i="1" dirty="0"/>
              <a:t>Исторический</a:t>
            </a:r>
            <a:r>
              <a:rPr lang="ru-RU" sz="2000" b="1" dirty="0"/>
              <a:t> </a:t>
            </a:r>
            <a:r>
              <a:rPr lang="ru-RU" sz="2000" dirty="0"/>
              <a:t>метод познания природы также один из традиционных методов географических исследований, хотя он сформировался значительно позднее сравнительного и картографического методов и в значительной мере опирается на них.</a:t>
            </a:r>
            <a:endParaRPr lang="ru-RU" sz="2000" b="1" dirty="0"/>
          </a:p>
          <a:p>
            <a:pPr marL="45720" indent="0" algn="just">
              <a:buNone/>
            </a:pPr>
            <a:r>
              <a:rPr lang="ru-RU" sz="2000" dirty="0"/>
              <a:t>Возникновение исторического метода стало возможным лишь в </a:t>
            </a:r>
            <a:r>
              <a:rPr lang="en-US" sz="2000" b="1" dirty="0"/>
              <a:t>XVIII</a:t>
            </a:r>
            <a:r>
              <a:rPr lang="ru-RU" sz="2000" dirty="0"/>
              <a:t> столетии, когда распространилось представление об изменчивости природы поверхности Земли. Основоположниками его были немецкий ученый </a:t>
            </a:r>
            <a:r>
              <a:rPr lang="ru-RU" sz="2000" b="1" dirty="0"/>
              <a:t>И. Кант, </a:t>
            </a:r>
            <a:r>
              <a:rPr lang="ru-RU" sz="2000" dirty="0"/>
              <a:t>создавший небулярную космогоническую гипотезу, и наш великий соотечественник </a:t>
            </a:r>
            <a:r>
              <a:rPr lang="ru-RU" sz="2000" b="1" dirty="0"/>
              <a:t>М.В. Ломоносов. </a:t>
            </a:r>
          </a:p>
        </p:txBody>
      </p:sp>
    </p:spTree>
    <p:extLst>
      <p:ext uri="{BB962C8B-B14F-4D97-AF65-F5344CB8AC3E}">
        <p14:creationId xmlns:p14="http://schemas.microsoft.com/office/powerpoint/2010/main" val="360994145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C282CE5-6487-4EC6-B7B8-08B34638E05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95536" y="332656"/>
            <a:ext cx="8352928" cy="6120680"/>
          </a:xfrm>
        </p:spPr>
        <p:txBody>
          <a:bodyPr>
            <a:normAutofit fontScale="62500" lnSpcReduction="20000"/>
          </a:bodyPr>
          <a:lstStyle/>
          <a:p>
            <a:pPr marL="45720" indent="0" algn="ctr">
              <a:buNone/>
            </a:pPr>
            <a:r>
              <a:rPr lang="ru-RU" sz="3200" b="1" dirty="0"/>
              <a:t>Методы исследований 30 </a:t>
            </a:r>
            <a:r>
              <a:rPr lang="ru-RU" sz="3200" dirty="0"/>
              <a:t>—</a:t>
            </a:r>
            <a:r>
              <a:rPr lang="ru-RU" sz="3200" b="1" dirty="0"/>
              <a:t>50-х гг. </a:t>
            </a:r>
            <a:r>
              <a:rPr lang="en-US" sz="3200" b="1" dirty="0"/>
              <a:t>XX </a:t>
            </a:r>
            <a:r>
              <a:rPr lang="ru-RU" sz="3200" b="1" dirty="0"/>
              <a:t>в.</a:t>
            </a:r>
          </a:p>
          <a:p>
            <a:pPr marL="45720" indent="0" algn="ctr">
              <a:buNone/>
            </a:pPr>
            <a:r>
              <a:rPr lang="ru-RU" sz="2600" b="1" dirty="0"/>
              <a:t> </a:t>
            </a:r>
          </a:p>
          <a:p>
            <a:pPr marL="45720" indent="0" algn="just">
              <a:buNone/>
            </a:pPr>
            <a:r>
              <a:rPr lang="ru-RU" sz="3000" b="1" i="1" dirty="0" err="1"/>
              <a:t>Аэроме­тоды</a:t>
            </a:r>
            <a:r>
              <a:rPr lang="ru-RU" sz="3000" b="1" i="1" dirty="0"/>
              <a:t> </a:t>
            </a:r>
            <a:r>
              <a:rPr lang="ru-RU" sz="3000" i="1" dirty="0"/>
              <a:t>— </a:t>
            </a:r>
            <a:r>
              <a:rPr lang="ru-RU" sz="3000" dirty="0"/>
              <a:t>исследование территории с помощью летательных аппа­ратов. Они подразделяются на аэровизуальные и различные виды съемок, из которых в физико-географических исследованиях на­ходит применение аэрофотосъемка.</a:t>
            </a:r>
          </a:p>
          <a:p>
            <a:pPr marL="45720" indent="0" algn="just">
              <a:buNone/>
            </a:pPr>
            <a:endParaRPr lang="ru-RU" sz="3000" dirty="0"/>
          </a:p>
          <a:p>
            <a:pPr marL="45720" indent="0" algn="just">
              <a:buNone/>
            </a:pPr>
            <a:r>
              <a:rPr lang="ru-RU" sz="3000" b="1" i="1" dirty="0"/>
              <a:t>Аэровизуальные наблюдения </a:t>
            </a:r>
            <a:r>
              <a:rPr lang="ru-RU" sz="3000" dirty="0"/>
              <a:t>представляют собой обзор местно­сти с самолета или вертолета с целью изучения природных осо­бенностей территории и степени изменения ее человеком. Они при­меняются для рекогносцировки (особенно в труднодоступных райо­нах), для картографирования и дешифрирования аэрофотоснимков. В последнем случае аэровизуальные наблюдения сочетаются с на­земными на ключевых участках. Весьма эффективны аэровизуаль­ные наблюдения для изучения сезонных изменений природы в пространстве (</a:t>
            </a:r>
            <a:r>
              <a:rPr lang="ru-RU" sz="3000" dirty="0" err="1"/>
              <a:t>Н.Л.Беручашвили</a:t>
            </a:r>
            <a:r>
              <a:rPr lang="ru-RU" sz="3000" dirty="0"/>
              <a:t>, 1979).</a:t>
            </a:r>
          </a:p>
          <a:p>
            <a:pPr marL="45720" indent="0" algn="just">
              <a:buNone/>
            </a:pPr>
            <a:endParaRPr lang="ru-RU" sz="3000" dirty="0"/>
          </a:p>
          <a:p>
            <a:pPr marL="45720" indent="0" algn="just">
              <a:buNone/>
            </a:pPr>
            <a:r>
              <a:rPr lang="ru-RU" sz="3000" b="1" i="1" dirty="0"/>
              <a:t>Аэрофотосъемка</a:t>
            </a:r>
            <a:r>
              <a:rPr lang="ru-RU" sz="3000" i="1" dirty="0"/>
              <a:t> </a:t>
            </a:r>
            <a:r>
              <a:rPr lang="ru-RU" sz="3000" dirty="0"/>
              <a:t>— это фотографирование местности с летатель­ных аппаратов. Результат съемки — </a:t>
            </a:r>
            <a:r>
              <a:rPr lang="ru-RU" sz="3000" dirty="0" err="1"/>
              <a:t>аэрофотоматериалы</a:t>
            </a:r>
            <a:r>
              <a:rPr lang="ru-RU" sz="3000" dirty="0"/>
              <a:t>, представ­ленные </a:t>
            </a:r>
            <a:r>
              <a:rPr lang="ru-RU" sz="3000" b="1" dirty="0"/>
              <a:t>в </a:t>
            </a:r>
            <a:r>
              <a:rPr lang="ru-RU" sz="3000" dirty="0"/>
              <a:t>виде снимков, репродукций накидного монтажа, фото­схем и фотопланов. Первые аэрофотосъемки для производствен­ных целей (лесоустройства, землеустройства, дорожного строи­тельства) были проведены в нашей стране в 1924 г. В 30-х гг. </a:t>
            </a:r>
            <a:r>
              <a:rPr lang="en-US" sz="3000" dirty="0"/>
              <a:t>XX </a:t>
            </a:r>
            <a:r>
              <a:rPr lang="ru-RU" sz="3000" dirty="0"/>
              <a:t>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177557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13"/>
          </p:nvPr>
        </p:nvSpPr>
        <p:spPr>
          <a:xfrm>
            <a:off x="539552" y="692696"/>
            <a:ext cx="78488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Началом истории аэрокосмических исследований можно считать  изобретение фотографии. Первые воздушные снимки получены фарнцузами в 1858 году. Это были фотографии окресности Парижа, сделанные с воздушного шара.  Уже в 1886 годы первые снимки  получили Россия (Петербург). С высоты 800, 1200, 1350 м. 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188640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ru-RU" sz="2400" kern="0" dirty="0"/>
              <a:t>Краткая история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636912"/>
            <a:ext cx="2520280" cy="378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2636912"/>
            <a:ext cx="4248472" cy="3389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39552" y="6248400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ru-RU" sz="1600" kern="0" dirty="0"/>
              <a:t>Первые съемки и фотографии с воздушного шара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8136904" cy="3474720"/>
          </a:xfrm>
        </p:spPr>
        <p:txBody>
          <a:bodyPr>
            <a:normAutofit/>
          </a:bodyPr>
          <a:lstStyle/>
          <a:p>
            <a:pPr mar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/>
              <a:t>Только после того как в 1903 году братья Райт первыми поднялись на самолете, началось стремительное развитие воздушной съемки и методов обработки снимков. </a:t>
            </a:r>
          </a:p>
          <a:p>
            <a:pPr mar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/>
              <a:t>Появились термины «аэрофотосъемка», «</a:t>
            </a:r>
            <a:r>
              <a:rPr lang="ru-RU" sz="2400" dirty="0" err="1"/>
              <a:t>аэрофотоаппаратура</a:t>
            </a:r>
            <a:r>
              <a:rPr lang="ru-RU" sz="2400" dirty="0"/>
              <a:t>», «аэрофотоснимок». 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files.stroyinf.ru/Data2/1/4293849/4293849530.files/x046.jpg">
            <a:extLst>
              <a:ext uri="{FF2B5EF4-FFF2-40B4-BE49-F238E27FC236}">
                <a16:creationId xmlns:a16="http://schemas.microsoft.com/office/drawing/2014/main" id="{FD8C3590-30EB-4B98-9345-7618C54EEEE0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575556" y="224646"/>
            <a:ext cx="3816425" cy="417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5BE441CD-CA5F-4685-A65E-B9FE63747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5" y="2564904"/>
            <a:ext cx="4032448" cy="402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3894301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473F69-0509-45F0-960E-0CCB9DC288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613" t="24801" r="37400" b="30400"/>
          <a:stretch/>
        </p:blipFill>
        <p:spPr>
          <a:xfrm>
            <a:off x="1259632" y="512676"/>
            <a:ext cx="6014918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62267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BDAAD1-7936-40FF-A066-0118056ECA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613" t="31800" r="38187" b="23400"/>
          <a:stretch/>
        </p:blipFill>
        <p:spPr>
          <a:xfrm>
            <a:off x="1475656" y="476672"/>
            <a:ext cx="5706482" cy="5706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0297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2DBC5E-3122-4943-9943-5F29C75656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975" t="29001" r="38975" b="31800"/>
          <a:stretch/>
        </p:blipFill>
        <p:spPr>
          <a:xfrm>
            <a:off x="1691680" y="260648"/>
            <a:ext cx="576064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6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23528" y="260648"/>
            <a:ext cx="8568952" cy="6192688"/>
          </a:xfrm>
        </p:spPr>
        <p:txBody>
          <a:bodyPr>
            <a:noAutofit/>
          </a:bodyPr>
          <a:lstStyle/>
          <a:p>
            <a:pPr indent="0" algn="ctr">
              <a:buNone/>
            </a:pPr>
            <a:r>
              <a:rPr lang="en-US" b="1" dirty="0">
                <a:solidFill>
                  <a:srgbClr val="FF0000"/>
                </a:solidFill>
              </a:rPr>
              <a:t>V</a:t>
            </a:r>
            <a:r>
              <a:rPr lang="kk-KZ" b="1" dirty="0">
                <a:solidFill>
                  <a:srgbClr val="FF0000"/>
                </a:solidFill>
              </a:rPr>
              <a:t> кезең</a:t>
            </a:r>
            <a:endParaRPr lang="ru-RU" b="1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kk-KZ" b="1" u="sng" dirty="0"/>
              <a:t>Әдістерді қайта қарау және жаңа әдістер ендіру кезеңі</a:t>
            </a:r>
            <a:r>
              <a:rPr lang="kk-KZ" dirty="0"/>
              <a:t>, ол ХХ ғасырдың 50-ші жылдарынан басталып, 60 жылдарға дейін жалғасты. Ол кезеңге тән сипат, фитоценоздардың дискрентлігі теориясына қарсы ақпараттың көптігі сонша оны мойындамасқа болмады. Осы кезеңде ординация және градиентті талдама әдістері кеңінен таралды. </a:t>
            </a:r>
            <a:r>
              <a:rPr lang="kk-KZ" dirty="0">
                <a:solidFill>
                  <a:schemeClr val="accent4">
                    <a:lumMod val="50000"/>
                  </a:schemeClr>
                </a:solidFill>
              </a:rPr>
              <a:t>Бұл кезеңнің өкілдері: </a:t>
            </a:r>
            <a:r>
              <a:rPr lang="kk-KZ" dirty="0"/>
              <a:t>Р.Уиттекер, В. И. Василевич, П. Грейг-Смит.</a:t>
            </a:r>
          </a:p>
          <a:p>
            <a:pPr indent="0" algn="ctr">
              <a:buNone/>
            </a:pPr>
            <a:r>
              <a:rPr lang="en-US" b="1" dirty="0">
                <a:solidFill>
                  <a:srgbClr val="FF0000"/>
                </a:solidFill>
              </a:rPr>
              <a:t>V</a:t>
            </a:r>
            <a:r>
              <a:rPr lang="kk-KZ" b="1" dirty="0">
                <a:solidFill>
                  <a:srgbClr val="FF0000"/>
                </a:solidFill>
              </a:rPr>
              <a:t>І кезең</a:t>
            </a:r>
            <a:endParaRPr lang="ru-RU" b="1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kk-KZ" b="1" u="sng" dirty="0"/>
              <a:t>Казрігі, жинақтау (синтездеу) кезеңі,</a:t>
            </a:r>
            <a:r>
              <a:rPr lang="kk-KZ" dirty="0"/>
              <a:t> ол ХХ ғасырдың 60-шы жылдарынан басталған. Геоботаниканың қазіргі дамуы бірнеше бағытта жүруде: </a:t>
            </a:r>
            <a:endParaRPr lang="ru-RU" dirty="0"/>
          </a:p>
          <a:p>
            <a:pPr marL="0" lv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kk-KZ" b="1" dirty="0"/>
              <a:t>классификациялық </a:t>
            </a:r>
            <a:r>
              <a:rPr lang="kk-KZ" dirty="0"/>
              <a:t>(өсімдік жамылғысының кеңістіктегі жіктелуін, түрлі масштабтағы бірліктерге бөлінуін және жіктелген бірліктердің иерархиялық жүйесінің құрылымын зерттеу, сондай-ақ айқындалған бірліктердің кеңістікте орналасу заңдылықтарын айқындау);</a:t>
            </a:r>
            <a:endParaRPr lang="ru-RU" dirty="0"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7B6D6B5-B674-4DB1-BD4A-159A1449AFE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7544" y="476672"/>
            <a:ext cx="7992888" cy="5256584"/>
          </a:xfrm>
        </p:spPr>
        <p:txBody>
          <a:bodyPr>
            <a:normAutofit fontScale="62500" lnSpcReduction="20000"/>
          </a:bodyPr>
          <a:lstStyle/>
          <a:p>
            <a:pPr marL="45720" indent="0" algn="just">
              <a:buNone/>
            </a:pPr>
            <a:r>
              <a:rPr lang="ru-RU" sz="3200" b="1" i="1" dirty="0"/>
              <a:t>Геофизический метод </a:t>
            </a:r>
            <a:r>
              <a:rPr lang="ru-RU" sz="3200" dirty="0"/>
              <a:t>почти столь же старый и традиционный, как сравнительный и картографический, тем не менее относится </a:t>
            </a:r>
            <a:r>
              <a:rPr lang="ru-RU" sz="3200" b="1" dirty="0"/>
              <a:t>к </a:t>
            </a:r>
            <a:r>
              <a:rPr lang="ru-RU" sz="3200" dirty="0"/>
              <a:t>новым точным методам исследования. В даль­нейшем геофизические методы в географии использовались лишь при изучении наиболее динамичных компонентов — воздушных и водных масс. Применение их к изучению таких сложных динами­ческих систем, включающих в себя разные уровни организации материи, как природные территориальные комплексы и геогра­фическая оболочка, в целом стало качественно новым этапом в развитии геофизического метода в географии.</a:t>
            </a:r>
          </a:p>
          <a:p>
            <a:pPr marL="45720" indent="0" algn="just">
              <a:buNone/>
            </a:pPr>
            <a:endParaRPr lang="ru-RU" sz="3200" dirty="0"/>
          </a:p>
          <a:p>
            <a:pPr marL="45720" indent="0" algn="just">
              <a:buNone/>
            </a:pPr>
            <a:r>
              <a:rPr lang="ru-RU" sz="3200" b="1" i="1" dirty="0"/>
              <a:t>Геохимический метод, </a:t>
            </a:r>
            <a:r>
              <a:rPr lang="ru-RU" sz="3200" dirty="0"/>
              <a:t>напротив, довольно молод. Он зародил­ся лишь в начале </a:t>
            </a:r>
            <a:r>
              <a:rPr lang="en-US" sz="3200" dirty="0"/>
              <a:t>XX </a:t>
            </a:r>
            <a:r>
              <a:rPr lang="ru-RU" sz="3200" dirty="0"/>
              <a:t>в. на стыке химических наук и наук о Земле. Оба эти метода активно внедряются в современные комплексные физико-географические исследования, поэтому в дальнейшем они будут рассмотрены более детально.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319760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BEAC005-9015-4009-9165-BF2CC4A29C0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7544" y="404664"/>
            <a:ext cx="8496944" cy="6336704"/>
          </a:xfrm>
        </p:spPr>
        <p:txBody>
          <a:bodyPr>
            <a:normAutofit fontScale="77500" lnSpcReduction="20000"/>
          </a:bodyPr>
          <a:lstStyle/>
          <a:p>
            <a:pPr marL="45720" indent="0" algn="ctr">
              <a:buNone/>
            </a:pPr>
            <a:r>
              <a:rPr lang="ru-RU" sz="2900" b="1" dirty="0"/>
              <a:t>Методы исследований 60 —80-х гг. </a:t>
            </a:r>
            <a:r>
              <a:rPr lang="en-US" sz="2900" b="1" dirty="0"/>
              <a:t>XX </a:t>
            </a:r>
            <a:r>
              <a:rPr lang="ru-RU" sz="2900" b="1" dirty="0"/>
              <a:t>в.</a:t>
            </a:r>
          </a:p>
          <a:p>
            <a:pPr marL="45720" indent="0" algn="ctr">
              <a:buNone/>
            </a:pPr>
            <a:r>
              <a:rPr lang="ru-RU" sz="2900" b="1" dirty="0"/>
              <a:t> </a:t>
            </a:r>
          </a:p>
          <a:p>
            <a:pPr marL="45720" indent="0" algn="just">
              <a:buNone/>
            </a:pPr>
            <a:r>
              <a:rPr lang="ru-RU" sz="2900" b="1" i="1" dirty="0"/>
              <a:t>Косми­ческие методы </a:t>
            </a:r>
            <a:r>
              <a:rPr lang="ru-RU" sz="2900" dirty="0"/>
              <a:t>географических исследований начали развиваться на базе </a:t>
            </a:r>
            <a:r>
              <a:rPr lang="ru-RU" sz="2900" dirty="0" err="1"/>
              <a:t>аэрометодов</a:t>
            </a:r>
            <a:r>
              <a:rPr lang="ru-RU" sz="2900" dirty="0"/>
              <a:t> с 1960 г., когда был запущен первый метео­рологический спутник и получен первый космический снимок Земли. Обладая основными достоинствами </a:t>
            </a:r>
            <a:r>
              <a:rPr lang="ru-RU" sz="2900" dirty="0" err="1"/>
              <a:t>аэрометодов</a:t>
            </a:r>
            <a:r>
              <a:rPr lang="ru-RU" sz="2900" dirty="0"/>
              <a:t>, косми­ческие методы имеют перед ними преимущество в том, что дают возможность получать в короткие сроки сопоставимую глобаль­ную информацию о земной поверхности. Это позволяет реально перейти к целостному изучению географической оболочки Земли </a:t>
            </a:r>
            <a:r>
              <a:rPr lang="ru-RU" sz="2900" b="1" dirty="0"/>
              <a:t>и </a:t>
            </a:r>
            <a:r>
              <a:rPr lang="ru-RU" sz="2900" dirty="0"/>
              <a:t>слагающих ее компонентных оболочек, а также к установлению глобальных географических закономерностей.</a:t>
            </a:r>
          </a:p>
          <a:p>
            <a:pPr marL="45720" indent="0" algn="just">
              <a:buNone/>
            </a:pPr>
            <a:r>
              <a:rPr lang="ru-RU" sz="2900" dirty="0"/>
              <a:t>Как и </a:t>
            </a:r>
            <a:r>
              <a:rPr lang="ru-RU" sz="2900" dirty="0" err="1"/>
              <a:t>аэрометоды</a:t>
            </a:r>
            <a:r>
              <a:rPr lang="ru-RU" sz="2900" dirty="0"/>
              <a:t>, космические методы относятся к дистанци­онным методам исследования. В настоящее время проводится не­сколько различных видов космических съемок (фотографическая, телевизионная, спектрометрическая, микроволновая и др.). Ис­пользование </a:t>
            </a:r>
            <a:r>
              <a:rPr lang="ru-RU" sz="2900" dirty="0" err="1"/>
              <a:t>многообъективных</a:t>
            </a:r>
            <a:r>
              <a:rPr lang="ru-RU" sz="2900" dirty="0"/>
              <a:t> камер делает доступным получе­ние многозональных снимков.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5358155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id="{44AB4379-AB7F-4A81-B16A-18A570619D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260349"/>
            <a:ext cx="8893175" cy="936403"/>
          </a:xfrm>
        </p:spPr>
        <p:txBody>
          <a:bodyPr/>
          <a:lstStyle/>
          <a:p>
            <a:pPr marL="0" indent="0" algn="ctr" eaLnBrk="1" hangingPunct="1">
              <a:buNone/>
              <a:defRPr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GPS</a:t>
            </a:r>
            <a:r>
              <a:rPr lang="be-BY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(спутниковые системы определения координат) и электронное геодезическое оборудование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38915" name="Picture 5">
            <a:extLst>
              <a:ext uri="{FF2B5EF4-FFF2-40B4-BE49-F238E27FC236}">
                <a16:creationId xmlns:a16="http://schemas.microsoft.com/office/drawing/2014/main" id="{CE88C6C9-D390-4279-831F-461D263CB5BF}"/>
              </a:ext>
            </a:extLst>
          </p:cNvPr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624" y="1484784"/>
            <a:ext cx="7124891" cy="4662679"/>
          </a:xfrm>
          <a:noFill/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B54DDD2-536D-4B6B-A901-AABED494F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934" y="836712"/>
            <a:ext cx="7650131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8574967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35C64367-4863-4A19-B339-AA31D9A28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96652"/>
            <a:ext cx="7525758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83907321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8087369-78D4-4309-AE07-34C7371E48E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1560" y="404664"/>
            <a:ext cx="7992888" cy="561662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Типы геоботанических исследований</a:t>
            </a:r>
          </a:p>
          <a:p>
            <a:pPr marL="45720" indent="0" algn="ctr">
              <a:buNone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</a:p>
          <a:p>
            <a:pPr marL="45720" indent="0" algn="just">
              <a:buNone/>
            </a:pPr>
            <a:r>
              <a:rPr lang="ru-RU" sz="2000" dirty="0"/>
              <a:t>В зависимости от тех задач, которые ставятся перед исследователем, от времени, от имеющихся средств, от площади самой территории и т. д., типы исследований и их содержание бывают крайне различны, однако все же они могут быть подразделены на четыре категории: </a:t>
            </a:r>
          </a:p>
          <a:p>
            <a:pPr marL="45720" indent="0" algn="just">
              <a:buNone/>
            </a:pPr>
            <a:endParaRPr lang="ru-RU" sz="2000" dirty="0"/>
          </a:p>
          <a:p>
            <a:pPr marL="502920" indent="-457200" algn="just">
              <a:buAutoNum type="arabicPeriod"/>
            </a:pPr>
            <a:r>
              <a:rPr lang="ru-RU" sz="2000" dirty="0"/>
              <a:t>Рекогносцировочные. </a:t>
            </a:r>
          </a:p>
          <a:p>
            <a:pPr marL="502920" indent="-457200" algn="just">
              <a:buAutoNum type="arabicPeriod"/>
            </a:pPr>
            <a:r>
              <a:rPr lang="ru-RU" sz="2000" dirty="0"/>
              <a:t>Маршрутные. </a:t>
            </a:r>
          </a:p>
          <a:p>
            <a:pPr marL="502920" indent="-457200" algn="just">
              <a:buAutoNum type="arabicPeriod"/>
            </a:pPr>
            <a:r>
              <a:rPr lang="ru-RU" sz="2000" dirty="0"/>
              <a:t>Детально-маршрутные. </a:t>
            </a:r>
          </a:p>
          <a:p>
            <a:pPr marL="502920" indent="-457200" algn="just">
              <a:buAutoNum type="arabicPeriod"/>
            </a:pPr>
            <a:r>
              <a:rPr lang="ru-RU" sz="2000" dirty="0"/>
              <a:t>Стационарные. </a:t>
            </a:r>
          </a:p>
          <a:p>
            <a:pPr marL="45720" indent="0" algn="just">
              <a:buNone/>
            </a:pPr>
            <a:endParaRPr lang="ru-RU" dirty="0"/>
          </a:p>
          <a:p>
            <a:pPr marL="45720" indent="0" algn="just">
              <a:buNone/>
            </a:pPr>
            <a:endParaRPr lang="ru-RU" dirty="0"/>
          </a:p>
          <a:p>
            <a:pPr algn="just">
              <a:buFont typeface="Wingdings" panose="05000000000000000000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5378486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28BEBEC-DFDB-495F-9515-9007CA7EB9F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51520" y="404664"/>
            <a:ext cx="8424936" cy="5649808"/>
          </a:xfrm>
        </p:spPr>
        <p:txBody>
          <a:bodyPr>
            <a:normAutofit fontScale="70000" lnSpcReduction="20000"/>
          </a:bodyPr>
          <a:lstStyle/>
          <a:p>
            <a:pPr marL="34290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600" b="1" dirty="0">
                <a:solidFill>
                  <a:schemeClr val="accent4">
                    <a:lumMod val="50000"/>
                  </a:schemeClr>
                </a:solidFill>
              </a:rPr>
              <a:t>Рекогносцировочные исследования.</a:t>
            </a:r>
            <a:r>
              <a:rPr lang="ru-RU" sz="2600" b="1" dirty="0"/>
              <a:t> </a:t>
            </a:r>
            <a:r>
              <a:rPr lang="ru-RU" sz="2600" dirty="0"/>
              <a:t>Здесь дается только общее геоботаническое освещение территории, устанавливаются основные ландшафты и закономерности в их распределении и в сложении растительного покрова; улавливается связь между растительным покровом, элементами рельефа почвами и проч., определяются основные ассоциации, и формации в их сложении и в пространственном распределении, дается общая характеристика этих ассоциаций и формаций (с точки зрения их геоботанических и производственных признаков).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2600" dirty="0"/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600" b="1" dirty="0">
                <a:solidFill>
                  <a:schemeClr val="accent4">
                    <a:lumMod val="50000"/>
                  </a:schemeClr>
                </a:solidFill>
              </a:rPr>
              <a:t>Маршрутные исследования. </a:t>
            </a:r>
            <a:r>
              <a:rPr lang="ru-RU" sz="2600" dirty="0"/>
              <a:t>Так называются исследования, которые представляют более высокую ступень сравнительно с предыдущими. Здесь, при сравнительно все же больших пространствах, исследователь, помимо указанных выше задач, ведет более углубленное изучение растительности и соответственных условий существования. Эго делается путем изучения отдельных точек или выборочных участков. Исследователь, проделывая определенный маршрут и делая общие замечания по пути всего маршрута, останавливается на некоторое время в том или ином пункте и посвящает ему известное количество времени (несколько часов, день) для более детального изучения с закладыванием пробных площадок (см. ниже). В результате маршрутных исследований может быть составлена карта растительности не крупнее 1:50 000 и то при достаточной густоте маршрутной сети. Кроме того, дается характеристика основных растительных типов и их производственное значение.</a:t>
            </a:r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5930054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E55A61D-EB3F-469D-86D7-888FF5873D9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9552" y="404664"/>
            <a:ext cx="8208912" cy="5328592"/>
          </a:xfrm>
        </p:spPr>
        <p:txBody>
          <a:bodyPr>
            <a:normAutofit/>
          </a:bodyPr>
          <a:lstStyle/>
          <a:p>
            <a:pPr marL="342000" indent="-34200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Детально-маршрутные исследования. </a:t>
            </a:r>
            <a:r>
              <a:rPr lang="ru-RU" sz="2000" dirty="0"/>
              <a:t>Здесь территория, подлежащая исследованию, еще более сокращается. По всему маршруту ведутся детальные описания с закладыванием пробных площадок и проч. Ассоциации не только отмечаются, но их контуры уже наносятся на имеющиеся планы крупных масштабов. </a:t>
            </a:r>
          </a:p>
          <a:p>
            <a:pPr marL="342000" indent="-34200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2000" dirty="0"/>
          </a:p>
          <a:p>
            <a:pPr marL="342000" indent="-34200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    Конечно здесь большое значение имеет густота маршрутной сети от этого зависит и масштаб соответствующих геоботанических карт. Во всяком случае, при детально-маршрутных исследованиях могут быть составлены карты 1:100 000, 1:50 000 и даже более крупного масштаба. Описательный материал дается достаточно детальный, и ассоциации могут быть вполне охарактеризованы как со стороны их местообитаний, так и растительного покрова. Исследования подобного рода в последнее время играют большую роль в деле реконструкции сельского хозяйства, в строительстве совхозов и проч.</a:t>
            </a:r>
          </a:p>
          <a:p>
            <a:pPr marL="342000" algn="just">
              <a:buFont typeface="Wingdings" panose="05000000000000000000" pitchFamily="2" charset="2"/>
              <a:buChar char="Ø"/>
            </a:pPr>
            <a:endParaRPr lang="ru-RU" sz="2000" dirty="0"/>
          </a:p>
          <a:p>
            <a:pPr algn="just">
              <a:buFont typeface="Wingdings" panose="05000000000000000000" pitchFamily="2" charset="2"/>
              <a:buChar char="Ø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68542041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C27FCE3-B316-47DD-B63A-A7193D5DADA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9512" y="332656"/>
            <a:ext cx="8784976" cy="6192688"/>
          </a:xfrm>
        </p:spPr>
        <p:txBody>
          <a:bodyPr>
            <a:noAutofit/>
          </a:bodyPr>
          <a:lstStyle/>
          <a:p>
            <a:pPr algn="just">
              <a:buSzPct val="100000"/>
              <a:buFont typeface="Wingdings" panose="05000000000000000000" pitchFamily="2" charset="2"/>
              <a:buChar char="Ø"/>
            </a:pPr>
            <a:r>
              <a:rPr lang="ru-RU" sz="1800" b="1" dirty="0">
                <a:solidFill>
                  <a:schemeClr val="accent4">
                    <a:lumMod val="50000"/>
                  </a:schemeClr>
                </a:solidFill>
              </a:rPr>
              <a:t>Стационарные исследования. </a:t>
            </a:r>
            <a:r>
              <a:rPr lang="ru-RU" sz="1800" dirty="0"/>
              <a:t>Это наиболее глубокий тип геоботанических исследований, ограниченный небольшой площадью (определенное болото, луг, известный тип леса, участок степи и т. д.). Естественно, что маршрутов здесь прокладывать не приходится, так как весь участок находится в пределах небольших пешеходных экскурсий; при стационарных исследованиях иногда ограничиваются двумя-тремя пунктами и здесь сосредотачивают всю работу. Совершенно ясно, что здесь особенное значение имеет многократное или даже постоянное посещение выбранных пунктов или участков. Задачи и цели стационарных работ могут быть достаточно разнообразны, но в основном здесь изучается и устанавливается тесная связь между растительным покровом и внешними факторами не только в статическом состоянии, но и в динамическом; в последнем отношении важными задачами являются: изучение динамики травостоя в связи с вопросами сенокошения, изучение влияния выпаса на сенокосах и выгонах, изучение запасов кормовой массы в зависимости от метеорологических условий разных годов и условий заливания (на поемных лугах), изучение процессов зарастания лесосек, влияния пожарищ и т. д. Стационарные исследования могут ограничиваться одним вегетационным периодом или же работы ставятся на целый ряд лет. Если изучаются не отдельные пункты участка, а весь участок, то в результате может быть дана очень детальная геоботаническая карта не только с нанесением ассоциаций, но и их различных вариантов.</a:t>
            </a:r>
          </a:p>
        </p:txBody>
      </p:sp>
    </p:spTree>
    <p:extLst>
      <p:ext uri="{BB962C8B-B14F-4D97-AF65-F5344CB8AC3E}">
        <p14:creationId xmlns:p14="http://schemas.microsoft.com/office/powerpoint/2010/main" val="211495351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23528" y="188640"/>
            <a:ext cx="8424936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kumimoji="0" lang="ru-RU" sz="2200" b="0" i="0" u="none" strike="noStrike" kern="0" cap="none" spc="0" normalizeH="0" baseline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Тақырыбы</a:t>
            </a:r>
            <a:r>
              <a:rPr kumimoji="0" lang="ru-RU" sz="2200" b="0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kumimoji="0" lang="ru-RU" sz="22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Далалық </a:t>
            </a:r>
            <a:r>
              <a:rPr kumimoji="0" lang="ru-RU" sz="2200" b="1" i="0" u="none" strike="noStrike" kern="0" cap="none" spc="0" normalizeH="0" baseline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жағдайда</a:t>
            </a:r>
            <a:r>
              <a:rPr kumimoji="0" lang="ru-RU" sz="22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2200" b="1" kern="0" noProof="0" dirty="0">
                <a:solidFill>
                  <a:schemeClr val="accent4">
                    <a:lumMod val="50000"/>
                  </a:schemeClr>
                </a:solidFill>
              </a:rPr>
              <a:t>г</a:t>
            </a:r>
            <a:r>
              <a:rPr lang="kk-KZ" sz="2200" b="1" noProof="0" dirty="0">
                <a:solidFill>
                  <a:schemeClr val="accent4">
                    <a:lumMod val="50000"/>
                  </a:schemeClr>
                </a:solidFill>
              </a:rPr>
              <a:t>еоботаникалық карталау</a:t>
            </a:r>
            <a:endParaRPr kumimoji="0" lang="ru-RU" sz="2200" b="1" i="0" u="none" strike="noStrike" kern="0" cap="none" spc="0" normalizeH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836712"/>
            <a:ext cx="7632848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dirty="0"/>
              <a:t>Жоспар </a:t>
            </a:r>
          </a:p>
          <a:p>
            <a:pPr algn="ctr"/>
            <a:endParaRPr lang="kk-KZ" sz="1000" dirty="0"/>
          </a:p>
          <a:p>
            <a:pPr algn="just">
              <a:buAutoNum type="arabicPeriod"/>
            </a:pPr>
            <a:r>
              <a:rPr lang="kk-KZ" sz="2000" dirty="0"/>
              <a:t> Геоботаникалық зерттеу учаскесін таңдау.</a:t>
            </a:r>
          </a:p>
          <a:p>
            <a:pPr algn="just">
              <a:buAutoNum type="arabicPeriod"/>
            </a:pPr>
            <a:endParaRPr lang="kk-KZ" sz="1000" dirty="0"/>
          </a:p>
          <a:p>
            <a:pPr algn="just">
              <a:buAutoNum type="arabicPeriod"/>
            </a:pPr>
            <a:r>
              <a:rPr lang="kk-KZ" sz="2000" dirty="0"/>
              <a:t> Зерттеу учаскенің көлемін анықтау.</a:t>
            </a:r>
          </a:p>
          <a:p>
            <a:pPr algn="just">
              <a:buAutoNum type="arabicPeriod"/>
            </a:pPr>
            <a:endParaRPr lang="kk-KZ" sz="1000" dirty="0"/>
          </a:p>
          <a:p>
            <a:pPr algn="just">
              <a:buAutoNum type="arabicPeriod"/>
            </a:pPr>
            <a:r>
              <a:rPr lang="kk-KZ" sz="2000" dirty="0"/>
              <a:t> Зерттеу учаскесінің масштабын анықтау (қағаз бетіне түсіру).</a:t>
            </a:r>
          </a:p>
          <a:p>
            <a:pPr algn="just">
              <a:buAutoNum type="arabicPeriod"/>
            </a:pPr>
            <a:endParaRPr lang="kk-KZ" sz="1000" dirty="0"/>
          </a:p>
          <a:p>
            <a:pPr algn="just">
              <a:buAutoNum type="arabicPeriod"/>
            </a:pPr>
            <a:r>
              <a:rPr lang="kk-KZ" sz="2000" dirty="0"/>
              <a:t> Зерттеу учаскесін суретке түсіру.</a:t>
            </a:r>
          </a:p>
          <a:p>
            <a:pPr algn="just">
              <a:buAutoNum type="arabicPeriod"/>
            </a:pPr>
            <a:endParaRPr lang="kk-KZ" sz="1000" dirty="0"/>
          </a:p>
          <a:p>
            <a:pPr algn="just">
              <a:buAutoNum type="arabicPeriod"/>
            </a:pPr>
            <a:r>
              <a:rPr lang="kk-KZ" sz="2000" dirty="0"/>
              <a:t> Фитоценоздардың  ареалдарын </a:t>
            </a:r>
            <a:r>
              <a:rPr lang="ru-RU" sz="2000" dirty="0"/>
              <a:t>(</a:t>
            </a:r>
            <a:r>
              <a:rPr lang="ru-RU" sz="2000" dirty="0" err="1"/>
              <a:t>жеке</a:t>
            </a:r>
            <a:r>
              <a:rPr lang="ru-RU" sz="2000" dirty="0"/>
              <a:t>) </a:t>
            </a:r>
            <a:r>
              <a:rPr lang="kk-KZ" sz="2000" dirty="0"/>
              <a:t>суретке түсіру.</a:t>
            </a:r>
          </a:p>
          <a:p>
            <a:pPr algn="just">
              <a:buAutoNum type="arabicPeriod"/>
            </a:pPr>
            <a:endParaRPr lang="kk-KZ" sz="1000" dirty="0"/>
          </a:p>
          <a:p>
            <a:pPr algn="just">
              <a:buAutoNum type="arabicPeriod"/>
            </a:pPr>
            <a:r>
              <a:rPr lang="kk-KZ" sz="2000" dirty="0"/>
              <a:t> Зерттеу учаскесінің өсімдік түрлерін анықтау және тізімін құру.</a:t>
            </a:r>
          </a:p>
          <a:p>
            <a:pPr algn="just">
              <a:buAutoNum type="arabicPeriod"/>
            </a:pPr>
            <a:endParaRPr lang="kk-KZ" sz="1000" dirty="0"/>
          </a:p>
          <a:p>
            <a:pPr algn="just">
              <a:buAutoNum type="arabicPeriod"/>
            </a:pPr>
            <a:r>
              <a:rPr lang="ru-RU" sz="2000" dirty="0" err="1"/>
              <a:t>Фитоценоздардың сипаттамасы</a:t>
            </a:r>
            <a:r>
              <a:rPr lang="ru-RU" sz="2000" dirty="0"/>
              <a:t> беру (бланк </a:t>
            </a:r>
            <a:r>
              <a:rPr lang="ru-RU" sz="2000" dirty="0" err="1"/>
              <a:t>толтыру</a:t>
            </a:r>
            <a:r>
              <a:rPr lang="ru-RU" sz="2000" dirty="0"/>
              <a:t>).</a:t>
            </a:r>
          </a:p>
          <a:p>
            <a:pPr algn="just">
              <a:buAutoNum type="arabicPeriod"/>
            </a:pPr>
            <a:endParaRPr lang="kk-KZ" sz="1000" dirty="0"/>
          </a:p>
          <a:p>
            <a:pPr algn="just">
              <a:buFontTx/>
              <a:buAutoNum type="arabicPeriod"/>
            </a:pPr>
            <a:r>
              <a:rPr lang="ru-RU" sz="2000" dirty="0"/>
              <a:t> </a:t>
            </a:r>
            <a:r>
              <a:rPr lang="ru-RU" sz="2000" dirty="0" err="1"/>
              <a:t>Көзөлшем әдісімен,</a:t>
            </a:r>
            <a:r>
              <a:rPr lang="ru-RU" sz="2000" dirty="0"/>
              <a:t> </a:t>
            </a:r>
            <a:r>
              <a:rPr lang="kk-KZ" sz="2000" dirty="0"/>
              <a:t>қ</a:t>
            </a:r>
            <a:r>
              <a:rPr lang="ru-RU" sz="2000" dirty="0" err="1"/>
              <a:t>ауымдастықтардың таралуының көзөлшемді эскиздерін</a:t>
            </a:r>
            <a:r>
              <a:rPr lang="ru-RU" sz="2000" dirty="0"/>
              <a:t> </a:t>
            </a:r>
            <a:r>
              <a:rPr lang="ru-RU" sz="2000" dirty="0" err="1"/>
              <a:t>сызу</a:t>
            </a:r>
            <a:r>
              <a:rPr lang="ru-RU" sz="2000" dirty="0"/>
              <a:t>.</a:t>
            </a:r>
          </a:p>
          <a:p>
            <a:pPr algn="just">
              <a:buAutoNum type="arabicPeriod"/>
            </a:pPr>
            <a:endParaRPr lang="kk-KZ" sz="2400" dirty="0"/>
          </a:p>
          <a:p>
            <a:pPr algn="just">
              <a:buAutoNum type="arabicPeriod"/>
            </a:pPr>
            <a:endParaRPr lang="kk-KZ" sz="2400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39552" y="332656"/>
            <a:ext cx="8208912" cy="6192688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kk-KZ" sz="2400" b="1" dirty="0"/>
              <a:t>құрылымдық-функционалдық</a:t>
            </a:r>
            <a:r>
              <a:rPr lang="kk-KZ" sz="2400" dirty="0"/>
              <a:t> (фитоценоздың құрылысы мен қызметінің түрлі аспектілерін зерттеу);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ru-RU" sz="8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kk-KZ" sz="2400" b="1" dirty="0"/>
              <a:t>динамикалық</a:t>
            </a:r>
            <a:r>
              <a:rPr lang="kk-KZ" sz="2400" dirty="0"/>
              <a:t> ( өсімдік жамылғысының уақыт бойынша өзгерісін және оның себептерін зерттеу);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ru-RU" sz="8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kk-KZ" sz="2400" b="1" dirty="0"/>
              <a:t>экологиялық</a:t>
            </a:r>
            <a:r>
              <a:rPr lang="kk-KZ" sz="2400" dirty="0"/>
              <a:t> (фитоценоздың қоршаған ортамен өзарабайланысын зерттеу);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ru-RU" sz="9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kk-KZ" sz="2400" b="1" dirty="0"/>
              <a:t>өнімді-энергетикалық</a:t>
            </a:r>
            <a:r>
              <a:rPr lang="kk-KZ" sz="2400" dirty="0"/>
              <a:t> (энергияның фитоценозда тасымалдануы мен айнылымын зерттеу, өсімдіктер қауымдастығының өнімділігін талдау);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ru-RU" sz="9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kk-KZ" sz="2400" b="1" dirty="0"/>
              <a:t>экспериментті-биоценотикалық</a:t>
            </a:r>
            <a:r>
              <a:rPr lang="kk-KZ" sz="2400" dirty="0"/>
              <a:t> (орта факторларының әсерін, түрішілік, түраралық өзарабайланыстарды зерттелетін бірлестікке тығыз араласа отырып  эксперимент барысында зерттеу, жасанды фитоценоздар жасау және т.б.).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ru-RU" sz="9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ru-RU" sz="2400" dirty="0"/>
          </a:p>
          <a:p>
            <a:pPr>
              <a:buNone/>
            </a:pPr>
            <a:endParaRPr lang="ru-RU" sz="24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79712" y="2708920"/>
            <a:ext cx="55446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S= (</a:t>
            </a:r>
            <a:r>
              <a:rPr lang="ru-RU" sz="2400" b="1" dirty="0" err="1">
                <a:solidFill>
                  <a:srgbClr val="FF0000"/>
                </a:solidFill>
              </a:rPr>
              <a:t>Мд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х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Мш</a:t>
            </a:r>
            <a:r>
              <a:rPr lang="ru-RU" sz="2400" b="1" dirty="0">
                <a:solidFill>
                  <a:srgbClr val="FF0000"/>
                </a:solidFill>
              </a:rPr>
              <a:t>)/ 25 </a:t>
            </a:r>
            <a:r>
              <a:rPr lang="ru-RU" sz="2400" b="1" dirty="0" err="1">
                <a:solidFill>
                  <a:srgbClr val="FF0000"/>
                </a:solidFill>
              </a:rPr>
              <a:t>х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n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х</a:t>
            </a:r>
            <a:r>
              <a:rPr lang="ru-RU" sz="2400" b="1" dirty="0">
                <a:solidFill>
                  <a:srgbClr val="FF0000"/>
                </a:solidFill>
              </a:rPr>
              <a:t> 1 см²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04664"/>
            <a:ext cx="56493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2400" b="1" dirty="0"/>
              <a:t>Зерттеу учаскенің көлемін анықтау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3717032"/>
            <a:ext cx="74888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где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S </a:t>
            </a:r>
            <a:r>
              <a:rPr lang="ru-RU" dirty="0"/>
              <a:t>– реальная площадь измеряемого контура, в м²; 1000 – </a:t>
            </a:r>
            <a:r>
              <a:rPr lang="ru-RU" dirty="0" err="1"/>
              <a:t>ре-альная</a:t>
            </a:r>
            <a:r>
              <a:rPr lang="ru-RU" dirty="0"/>
              <a:t> длина участка, в метрах; </a:t>
            </a:r>
            <a:r>
              <a:rPr lang="ru-RU" dirty="0" err="1"/>
              <a:t>Дсх</a:t>
            </a:r>
            <a:r>
              <a:rPr lang="ru-RU" dirty="0"/>
              <a:t> – длина участка на схеме, в см; </a:t>
            </a:r>
            <a:r>
              <a:rPr lang="ru-RU" dirty="0" err="1"/>
              <a:t>Шр</a:t>
            </a:r>
            <a:r>
              <a:rPr lang="ru-RU" dirty="0"/>
              <a:t> – реальная ширина участка, в м; </a:t>
            </a:r>
            <a:r>
              <a:rPr lang="ru-RU" dirty="0" err="1"/>
              <a:t>Шсх</a:t>
            </a:r>
            <a:r>
              <a:rPr lang="ru-RU" dirty="0"/>
              <a:t> – ширина участка на схеме, в см; 25 – число малых клеток палетки в 1 см²; </a:t>
            </a:r>
            <a:r>
              <a:rPr lang="ru-RU" dirty="0" err="1"/>
              <a:t>n</a:t>
            </a:r>
            <a:r>
              <a:rPr lang="ru-RU" dirty="0"/>
              <a:t> – число малых клеток палетки, закрывающих площадь замеренного контура; 1 см² – площадь большой клетки палетки; </a:t>
            </a:r>
            <a:r>
              <a:rPr lang="ru-RU" dirty="0" err="1"/>
              <a:t>Мд</a:t>
            </a:r>
            <a:r>
              <a:rPr lang="ru-RU" dirty="0"/>
              <a:t> и </a:t>
            </a:r>
            <a:r>
              <a:rPr lang="ru-RU" dirty="0" err="1"/>
              <a:t>Мш</a:t>
            </a:r>
            <a:r>
              <a:rPr lang="ru-RU" dirty="0"/>
              <a:t> – соответственно масштабы по длине и ширине участка на схеме.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835696" y="1196752"/>
            <a:ext cx="617028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S= (1000/</a:t>
            </a:r>
            <a:r>
              <a:rPr lang="ru-RU" sz="2400" b="1" dirty="0" err="1">
                <a:solidFill>
                  <a:srgbClr val="FF0000"/>
                </a:solidFill>
              </a:rPr>
              <a:t>Дсх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х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Шр</a:t>
            </a:r>
            <a:r>
              <a:rPr lang="ru-RU" sz="2400" b="1" dirty="0">
                <a:solidFill>
                  <a:srgbClr val="FF0000"/>
                </a:solidFill>
              </a:rPr>
              <a:t>/</a:t>
            </a:r>
            <a:r>
              <a:rPr lang="ru-RU" sz="2400" b="1" dirty="0" err="1">
                <a:solidFill>
                  <a:srgbClr val="FF0000"/>
                </a:solidFill>
              </a:rPr>
              <a:t>Шсх</a:t>
            </a:r>
            <a:r>
              <a:rPr lang="ru-RU" sz="2400" b="1" dirty="0">
                <a:solidFill>
                  <a:srgbClr val="FF0000"/>
                </a:solidFill>
              </a:rPr>
              <a:t>) / 25 </a:t>
            </a:r>
            <a:r>
              <a:rPr lang="ru-RU" sz="2400" b="1" dirty="0" err="1">
                <a:solidFill>
                  <a:srgbClr val="FF0000"/>
                </a:solidFill>
              </a:rPr>
              <a:t>х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n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х</a:t>
            </a:r>
            <a:r>
              <a:rPr lang="ru-RU" sz="2400" b="1" dirty="0">
                <a:solidFill>
                  <a:srgbClr val="FF0000"/>
                </a:solidFill>
              </a:rPr>
              <a:t> 1 см²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</a:rPr>
              <a:t>или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404664"/>
            <a:ext cx="86374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dirty="0"/>
              <a:t>Зерттеу учаскесінің масштабын анықтау </a:t>
            </a:r>
          </a:p>
          <a:p>
            <a:pPr algn="ctr"/>
            <a:r>
              <a:rPr lang="kk-KZ" sz="2400" dirty="0"/>
              <a:t>(қағаз бетіне түсіру)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79712" y="3789040"/>
            <a:ext cx="53285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Масштаб </a:t>
            </a:r>
          </a:p>
          <a:p>
            <a:pPr algn="ctr"/>
            <a:endParaRPr lang="kk-KZ" sz="2400" b="1" dirty="0">
              <a:solidFill>
                <a:srgbClr val="FF0000"/>
              </a:solidFill>
            </a:endParaRPr>
          </a:p>
          <a:p>
            <a:pPr algn="ctr"/>
            <a:r>
              <a:rPr lang="kk-KZ" sz="2400" b="1" dirty="0">
                <a:solidFill>
                  <a:srgbClr val="FF0000"/>
                </a:solidFill>
              </a:rPr>
              <a:t>1:500 </a:t>
            </a:r>
            <a:r>
              <a:rPr lang="ru-RU" sz="2400" b="1" dirty="0">
                <a:solidFill>
                  <a:srgbClr val="FF0000"/>
                </a:solidFill>
              </a:rPr>
              <a:t>(1 см 5 м)</a:t>
            </a:r>
            <a:endParaRPr lang="kk-KZ" sz="2400" b="1" dirty="0">
              <a:solidFill>
                <a:srgbClr val="FF0000"/>
              </a:solidFill>
            </a:endParaRPr>
          </a:p>
          <a:p>
            <a:pPr algn="ctr"/>
            <a:endParaRPr lang="kk-KZ" sz="2400" b="1" dirty="0">
              <a:solidFill>
                <a:srgbClr val="FF0000"/>
              </a:solidFill>
            </a:endParaRPr>
          </a:p>
          <a:p>
            <a:pPr algn="ctr"/>
            <a:r>
              <a:rPr lang="kk-KZ" sz="2400" b="1" dirty="0">
                <a:solidFill>
                  <a:srgbClr val="FF0000"/>
                </a:solidFill>
              </a:rPr>
              <a:t>1:100 (1 см 1 м)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772816"/>
            <a:ext cx="38884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rgbClr val="FF0000"/>
                </a:solidFill>
              </a:rPr>
              <a:t>Қағаздың көлемі:</a:t>
            </a:r>
          </a:p>
          <a:p>
            <a:pPr algn="ctr"/>
            <a:r>
              <a:rPr lang="kk-KZ" sz="2400" b="1" dirty="0">
                <a:solidFill>
                  <a:srgbClr val="FF0000"/>
                </a:solidFill>
              </a:rPr>
              <a:t>А3</a:t>
            </a:r>
          </a:p>
          <a:p>
            <a:pPr algn="ctr"/>
            <a:r>
              <a:rPr lang="kk-KZ" sz="2400" b="1" dirty="0">
                <a:solidFill>
                  <a:srgbClr val="FF0000"/>
                </a:solidFill>
              </a:rPr>
              <a:t>Ені – 58 см</a:t>
            </a:r>
          </a:p>
          <a:p>
            <a:pPr algn="ctr"/>
            <a:r>
              <a:rPr lang="kk-KZ" sz="2400" b="1" dirty="0">
                <a:solidFill>
                  <a:srgbClr val="FF0000"/>
                </a:solidFill>
              </a:rPr>
              <a:t>Ұзындығы – 41 см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8024" y="1844824"/>
            <a:ext cx="388843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rgbClr val="FF0000"/>
                </a:solidFill>
              </a:rPr>
              <a:t>Учаскенің көлемі:</a:t>
            </a:r>
          </a:p>
          <a:p>
            <a:pPr algn="ctr"/>
            <a:endParaRPr lang="kk-KZ" sz="1000" b="1" dirty="0">
              <a:solidFill>
                <a:srgbClr val="FF0000"/>
              </a:solidFill>
            </a:endParaRPr>
          </a:p>
          <a:p>
            <a:pPr algn="ctr"/>
            <a:r>
              <a:rPr lang="kk-KZ" sz="2400" b="1" dirty="0">
                <a:solidFill>
                  <a:srgbClr val="FF0000"/>
                </a:solidFill>
              </a:rPr>
              <a:t>Ені – 50 м</a:t>
            </a:r>
          </a:p>
          <a:p>
            <a:pPr algn="ctr"/>
            <a:r>
              <a:rPr lang="kk-KZ" sz="2400" b="1" dirty="0">
                <a:solidFill>
                  <a:srgbClr val="FF0000"/>
                </a:solidFill>
              </a:rPr>
              <a:t>Ұзындығы – 40 м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32844" t="10626" r="32843" b="13579"/>
          <a:stretch>
            <a:fillRect/>
          </a:stretch>
        </p:blipFill>
        <p:spPr bwMode="auto">
          <a:xfrm>
            <a:off x="2267744" y="1052736"/>
            <a:ext cx="4406515" cy="547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851726" y="332656"/>
            <a:ext cx="56172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err="1">
                <a:solidFill>
                  <a:schemeClr val="accent4">
                    <a:lumMod val="50000"/>
                  </a:schemeClr>
                </a:solidFill>
              </a:rPr>
              <a:t>Өсімдік учаскесін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4">
                    <a:lumMod val="50000"/>
                  </a:schemeClr>
                </a:solidFill>
              </a:rPr>
              <a:t>сипаттау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4">
                    <a:lumMod val="50000"/>
                  </a:schemeClr>
                </a:solidFill>
              </a:rPr>
              <a:t>бланкісі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43608" y="332656"/>
            <a:ext cx="722665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2400" b="1" dirty="0">
                <a:solidFill>
                  <a:schemeClr val="accent4">
                    <a:lumMod val="50000"/>
                  </a:schemeClr>
                </a:solidFill>
              </a:rPr>
              <a:t>Қ</a:t>
            </a:r>
            <a:r>
              <a:rPr lang="ru-RU" sz="2400" b="1" dirty="0" err="1">
                <a:solidFill>
                  <a:schemeClr val="accent4">
                    <a:lumMod val="50000"/>
                  </a:schemeClr>
                </a:solidFill>
              </a:rPr>
              <a:t>ауымдастықтардың таралуының көзөлшемді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ru-RU" sz="2400" b="1" dirty="0" err="1">
                <a:solidFill>
                  <a:schemeClr val="accent4">
                    <a:lumMod val="50000"/>
                  </a:schemeClr>
                </a:solidFill>
              </a:rPr>
              <a:t>контурларын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4">
                    <a:lumMod val="50000"/>
                  </a:schemeClr>
                </a:solidFill>
              </a:rPr>
              <a:t>сызу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 (зарисовка)</a:t>
            </a:r>
          </a:p>
        </p:txBody>
      </p:sp>
      <p:pic>
        <p:nvPicPr>
          <p:cNvPr id="2052" name="Picture 4" descr="C:\Users\Lenovo\Desktop\Безымянный.png"/>
          <p:cNvPicPr>
            <a:picLocks noChangeAspect="1" noChangeArrowheads="1"/>
          </p:cNvPicPr>
          <p:nvPr/>
        </p:nvPicPr>
        <p:blipFill>
          <a:blip r:embed="rId2" cstate="print"/>
          <a:srcRect r="9439"/>
          <a:stretch>
            <a:fillRect/>
          </a:stretch>
        </p:blipFill>
        <p:spPr bwMode="auto">
          <a:xfrm>
            <a:off x="323528" y="1340768"/>
            <a:ext cx="8280920" cy="46844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uto-ally.ru/pars_docs/refs/31/30317/30317_html_m796e8287.png">
            <a:extLst>
              <a:ext uri="{FF2B5EF4-FFF2-40B4-BE49-F238E27FC236}">
                <a16:creationId xmlns:a16="http://schemas.microsoft.com/office/drawing/2014/main" id="{A64C2AC7-FEA4-4D34-8A05-1F755025C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7723444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3104536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070" y="260647"/>
            <a:ext cx="7488322" cy="5621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331640" y="5877272"/>
            <a:ext cx="7056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Рис 2. Результаты дешифрирования </a:t>
            </a:r>
            <a:r>
              <a:rPr lang="ru-RU" sz="2000" b="1" dirty="0" err="1"/>
              <a:t>аэроснимка</a:t>
            </a:r>
            <a:r>
              <a:rPr lang="ru-RU" sz="2000" b="1" dirty="0"/>
              <a:t> 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refdb.ru/images/1288/2574408/51e1e0c0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7704856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404664"/>
            <a:ext cx="5940425" cy="3360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259632" y="4581128"/>
            <a:ext cx="7056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Фрагмент карты растительности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1787" y="1067296"/>
            <a:ext cx="5940425" cy="4723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620688"/>
            <a:ext cx="5940425" cy="337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475656" y="188640"/>
            <a:ext cx="6400800" cy="432048"/>
          </a:xfrm>
        </p:spPr>
        <p:txBody>
          <a:bodyPr>
            <a:normAutofit lnSpcReduction="10000"/>
          </a:bodyPr>
          <a:lstStyle/>
          <a:p>
            <a:pPr lvl="0" algn="ctr">
              <a:buNone/>
            </a:pPr>
            <a:r>
              <a:rPr lang="ru-RU" sz="2400" b="1" kern="0" dirty="0">
                <a:solidFill>
                  <a:schemeClr val="accent4">
                    <a:lumMod val="50000"/>
                  </a:schemeClr>
                </a:solidFill>
              </a:rPr>
              <a:t>Тема: 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Учение о ландшафте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836712"/>
            <a:ext cx="878497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Ландшафтоведение – направление физической географии, начавшее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формироваться в конце XIX в</a:t>
            </a:r>
            <a:r>
              <a:rPr lang="ru-RU" sz="2000" dirty="0"/>
              <a:t>. Основная идея физической географии XIX в. – идея  взаимосвязи, взаимообусловленности и взаимопроникновении друг в друга природных географических компонентов:</a:t>
            </a:r>
          </a:p>
          <a:p>
            <a:endParaRPr lang="ru-RU" sz="1000" dirty="0"/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2000" dirty="0"/>
              <a:t> массы твердой земной коры; </a:t>
            </a:r>
          </a:p>
          <a:p>
            <a:pPr>
              <a:buFont typeface="Wingdings" pitchFamily="2" charset="2"/>
              <a:buChar char="Ø"/>
            </a:pPr>
            <a:endParaRPr lang="ru-RU" sz="2000" dirty="0"/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2000" dirty="0"/>
              <a:t> массы гидросферы (на суши это различные скопления поверхностных и подземных вод); </a:t>
            </a:r>
          </a:p>
          <a:p>
            <a:pPr>
              <a:buFont typeface="Wingdings" pitchFamily="2" charset="2"/>
              <a:buChar char="Ø"/>
            </a:pPr>
            <a:endParaRPr lang="ru-RU" sz="2000" dirty="0"/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2000" dirty="0"/>
              <a:t> воздушные массы атмосферы;</a:t>
            </a:r>
          </a:p>
          <a:p>
            <a:pPr>
              <a:buFont typeface="Wingdings" pitchFamily="2" charset="2"/>
              <a:buChar char="Ø"/>
            </a:pPr>
            <a:endParaRPr lang="ru-RU" sz="2000" dirty="0"/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2000" dirty="0"/>
              <a:t> </a:t>
            </a:r>
            <a:r>
              <a:rPr lang="ru-RU" sz="2000" dirty="0" err="1"/>
              <a:t>биоту</a:t>
            </a:r>
            <a:r>
              <a:rPr lang="ru-RU" sz="2000" dirty="0"/>
              <a:t> – сообщества организмов – растений, животных и микроорганизмов;</a:t>
            </a:r>
          </a:p>
          <a:p>
            <a:pPr>
              <a:buFont typeface="Wingdings" pitchFamily="2" charset="2"/>
              <a:buChar char="Ø"/>
            </a:pPr>
            <a:endParaRPr lang="ru-RU" sz="2000" dirty="0"/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ru-RU" sz="2000" dirty="0"/>
              <a:t> почву.</a:t>
            </a:r>
          </a:p>
          <a:p>
            <a:pPr>
              <a:buFont typeface="Wingdings" pitchFamily="2" charset="2"/>
              <a:buChar char="Ø"/>
            </a:pPr>
            <a:endParaRPr lang="ru-RU" sz="1000" dirty="0"/>
          </a:p>
          <a:p>
            <a:pPr algn="just"/>
            <a:r>
              <a:rPr lang="ru-RU" sz="2000" dirty="0"/>
              <a:t>Кроме того, в качестве особых географических компонентов обычно различают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рельеф и климат. 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natworld.info/wp-content/uploads/2019/06/redkaja-flora-Altajskogo-kraja-iz-Krasnoj-knigi-900x5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908720"/>
            <a:ext cx="5638567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8A30DC-108F-415B-BED6-CBB64CB15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A2F1B5-F03A-44AB-9D74-3BE02AB378D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r>
              <a:rPr lang="ru-RU" dirty="0"/>
              <a:t>Экологическая группа растительной ассоциации:</a:t>
            </a:r>
          </a:p>
          <a:p>
            <a:pPr marL="502920" indent="-457200">
              <a:buAutoNum type="arabicPeriod"/>
            </a:pPr>
            <a:r>
              <a:rPr lang="ru-RU" dirty="0"/>
              <a:t>Ксерофиты </a:t>
            </a:r>
          </a:p>
          <a:p>
            <a:pPr marL="502920" indent="-457200">
              <a:buAutoNum type="arabicPeriod"/>
            </a:pPr>
            <a:r>
              <a:rPr lang="ru-RU" dirty="0" err="1"/>
              <a:t>Мезоксерофиты</a:t>
            </a:r>
            <a:endParaRPr lang="ru-RU" dirty="0"/>
          </a:p>
          <a:p>
            <a:pPr marL="502920" indent="-457200">
              <a:buAutoNum type="arabicPeriod"/>
            </a:pPr>
            <a:r>
              <a:rPr lang="ru-RU" dirty="0"/>
              <a:t>Мезофиты</a:t>
            </a:r>
          </a:p>
          <a:p>
            <a:pPr marL="502920" indent="-457200">
              <a:buAutoNum type="arabicPeriod"/>
            </a:pPr>
            <a:r>
              <a:rPr lang="ru-RU" dirty="0" err="1"/>
              <a:t>Гигромезофиты</a:t>
            </a:r>
            <a:endParaRPr lang="ru-RU" dirty="0"/>
          </a:p>
          <a:p>
            <a:pPr marL="502920" indent="-457200">
              <a:buAutoNum type="arabicPeriod"/>
            </a:pPr>
            <a:r>
              <a:rPr lang="ru-RU" dirty="0"/>
              <a:t>Гигрофиты </a:t>
            </a:r>
          </a:p>
          <a:p>
            <a:pPr marL="502920" indent="-457200">
              <a:buAutoNum type="arabicPeriod"/>
            </a:pPr>
            <a:r>
              <a:rPr lang="ru-RU" dirty="0"/>
              <a:t>Гидрофиты</a:t>
            </a:r>
          </a:p>
          <a:p>
            <a:pPr marL="502920" indent="-457200">
              <a:buAutoNum type="arabicPeriod"/>
            </a:pPr>
            <a:r>
              <a:rPr lang="ru-RU" dirty="0"/>
              <a:t>Псаммофиты</a:t>
            </a:r>
          </a:p>
          <a:p>
            <a:pPr marL="502920" indent="-457200">
              <a:buAutoNum type="arabicPeriod"/>
            </a:pPr>
            <a:r>
              <a:rPr lang="ru-RU" dirty="0" err="1"/>
              <a:t>Кальциофиты</a:t>
            </a:r>
            <a:r>
              <a:rPr lang="ru-RU" dirty="0"/>
              <a:t> </a:t>
            </a:r>
          </a:p>
          <a:p>
            <a:pPr marL="502920" indent="-457200">
              <a:buAutoNum type="arabicPeriod"/>
            </a:pPr>
            <a:r>
              <a:rPr lang="ru-RU" dirty="0" err="1"/>
              <a:t>Петрофиты</a:t>
            </a:r>
            <a:endParaRPr lang="ru-RU" dirty="0"/>
          </a:p>
          <a:p>
            <a:pPr marL="502920" indent="-457200">
              <a:buAutoNum type="arabicPeriod"/>
            </a:pPr>
            <a:r>
              <a:rPr lang="ru-RU" dirty="0"/>
              <a:t>Галофиты</a:t>
            </a:r>
          </a:p>
          <a:p>
            <a:pPr marL="502920" indent="-4572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1893683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0154EEE-A44F-4FC4-BFAC-4B87C57BCA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01" t="23400" r="37399" b="29000"/>
          <a:stretch/>
        </p:blipFill>
        <p:spPr>
          <a:xfrm>
            <a:off x="1403648" y="476672"/>
            <a:ext cx="6099501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900364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F733343-7EC9-41F3-B2E9-076D4063F5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00" t="33201" r="32675" b="8001"/>
          <a:stretch/>
        </p:blipFill>
        <p:spPr>
          <a:xfrm>
            <a:off x="1331640" y="404664"/>
            <a:ext cx="6151541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095246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D1771E6-388E-42BB-BFB5-F64FBECC0A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312" t="29000" r="34250" b="29000"/>
          <a:stretch/>
        </p:blipFill>
        <p:spPr>
          <a:xfrm>
            <a:off x="1493658" y="836712"/>
            <a:ext cx="6156684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248116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60252CD-15A3-4FDD-A564-E984D0F7C1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526" t="17800" r="30312" b="22001"/>
          <a:stretch/>
        </p:blipFill>
        <p:spPr>
          <a:xfrm>
            <a:off x="1326616" y="404664"/>
            <a:ext cx="6490767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686384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5017A9-C19F-4D1A-B484-589FFC62AE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312" t="40200" r="14563" b="16400"/>
          <a:stretch/>
        </p:blipFill>
        <p:spPr>
          <a:xfrm>
            <a:off x="1547664" y="404664"/>
            <a:ext cx="6503948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427261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03CCD6-0F70-4E68-B252-7282235A61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738" t="22001" r="31100" b="12201"/>
          <a:stretch/>
        </p:blipFill>
        <p:spPr>
          <a:xfrm>
            <a:off x="2267744" y="764704"/>
            <a:ext cx="5391407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586329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56E0DC1-F600-4EDD-8754-9633259FE0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738" t="20600" r="29525" b="12201"/>
          <a:stretch/>
        </p:blipFill>
        <p:spPr>
          <a:xfrm>
            <a:off x="1835696" y="692696"/>
            <a:ext cx="5645127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277819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AF814C1-9988-4CE1-8175-C792DF01F2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038" t="29000" r="26375" b="15000"/>
          <a:stretch/>
        </p:blipFill>
        <p:spPr>
          <a:xfrm>
            <a:off x="1763688" y="764704"/>
            <a:ext cx="6262896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441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8208912" cy="3474720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Исторически идея конкретизировалась в двух направлениях и привела к представлениям </a:t>
            </a:r>
            <a:r>
              <a:rPr lang="ru-RU" sz="2000" u="sng" dirty="0"/>
              <a:t>о </a:t>
            </a:r>
            <a:r>
              <a:rPr lang="ru-RU" sz="2000" b="1" i="1" u="sng" dirty="0"/>
              <a:t>географической оболочке </a:t>
            </a:r>
            <a:r>
              <a:rPr lang="ru-RU" sz="2000" b="1" i="1" dirty="0"/>
              <a:t>с од</a:t>
            </a:r>
            <a:r>
              <a:rPr lang="ru-RU" sz="2000" dirty="0"/>
              <a:t>ной стороны и </a:t>
            </a:r>
            <a:r>
              <a:rPr lang="ru-RU" sz="2000" b="1" i="1" u="sng" dirty="0"/>
              <a:t>о природном территориальном комплексе (ПТК)</a:t>
            </a:r>
            <a:r>
              <a:rPr lang="ru-RU" sz="2000" b="1" i="1" dirty="0"/>
              <a:t> – с </a:t>
            </a:r>
            <a:r>
              <a:rPr lang="ru-RU" sz="2000" dirty="0"/>
              <a:t>другой.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Понятие о природном территориальном комплексе как конкретном </a:t>
            </a:r>
            <a:r>
              <a:rPr lang="ru-RU" sz="2000" u="sng" dirty="0">
                <a:solidFill>
                  <a:schemeClr val="accent4">
                    <a:lumMod val="50000"/>
                  </a:schemeClr>
                </a:solidFill>
              </a:rPr>
              <a:t>региональном или локальном сочетании компонентов </a:t>
            </a:r>
            <a:r>
              <a:rPr lang="ru-RU" sz="2000" dirty="0"/>
              <a:t>легло в основу ландшафтоведения.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Необходимо различать три главных уровня их организации (или три размерности):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000" dirty="0"/>
              <a:t> планетарный;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ru-RU" sz="20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000" dirty="0"/>
              <a:t> региональный;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ru-RU" sz="20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000" dirty="0"/>
              <a:t> локальный, или топический (местный).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8136904" cy="528976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rgbClr val="FF0000"/>
                </a:solidFill>
              </a:rPr>
              <a:t>Планетарный уровень </a:t>
            </a:r>
            <a:r>
              <a:rPr lang="ru-RU" sz="1800" dirty="0"/>
              <a:t>представлен на Земле в единственном экземпляре </a:t>
            </a:r>
            <a:r>
              <a:rPr lang="ru-RU" sz="1800" b="1" dirty="0">
                <a:solidFill>
                  <a:schemeClr val="accent4">
                    <a:lumMod val="50000"/>
                  </a:schemeClr>
                </a:solidFill>
              </a:rPr>
              <a:t>географической оболочкой</a:t>
            </a:r>
            <a:r>
              <a:rPr lang="ru-RU" sz="1800" dirty="0"/>
              <a:t>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10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/>
              <a:t>К ПТК </a:t>
            </a:r>
            <a:r>
              <a:rPr lang="ru-RU" sz="1800" b="1" i="1" dirty="0">
                <a:solidFill>
                  <a:srgbClr val="FF0000"/>
                </a:solidFill>
              </a:rPr>
              <a:t>регионального уровня </a:t>
            </a:r>
            <a:r>
              <a:rPr lang="ru-RU" sz="1800" dirty="0"/>
              <a:t>относятся крупные и достаточно сложные по строению структурные подразделения – от ландшафтных зон до видов ландшафтов.</a:t>
            </a:r>
          </a:p>
          <a:p>
            <a:endParaRPr lang="ru-RU" sz="10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/>
              <a:t>Под системами </a:t>
            </a:r>
            <a:r>
              <a:rPr lang="ru-RU" sz="1800" b="1" i="1" dirty="0">
                <a:solidFill>
                  <a:srgbClr val="FF0000"/>
                </a:solidFill>
              </a:rPr>
              <a:t>локального уровня </a:t>
            </a:r>
            <a:r>
              <a:rPr lang="ru-RU" sz="1800" dirty="0"/>
              <a:t>подразумеваются относительно простые ПТК, из которых построены региональные системы – </a:t>
            </a:r>
            <a:r>
              <a:rPr lang="ru-RU" sz="1800" b="1" dirty="0"/>
              <a:t>урочища, фации и другие.</a:t>
            </a:r>
            <a:r>
              <a:rPr lang="ru-RU" sz="1800" dirty="0"/>
              <a:t>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/>
              <a:t>По мнению многих специалистов в области ландшафтоведения, эти  уровни объединяет основная или узловая ступень: </a:t>
            </a:r>
            <a:r>
              <a:rPr lang="ru-RU" sz="1800" b="1" i="1" dirty="0"/>
              <a:t>ландшафт.</a:t>
            </a:r>
            <a:endParaRPr lang="ru-RU" sz="1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11560" y="731520"/>
            <a:ext cx="8064896" cy="5361776"/>
          </a:xfrm>
        </p:spPr>
        <p:txBody>
          <a:bodyPr>
            <a:normAutofit lnSpcReduction="10000"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Региональные и локальные системы, или природные территориальные комплексы</a:t>
            </a:r>
            <a:r>
              <a:rPr lang="ru-RU" dirty="0"/>
              <a:t>, представляют собой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объекты ландшафтного исследования.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b="1" i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Ландшафтоведение как направление физической географии, которое изучает ПТК регионального и локального уровней. Это определение подчеркивает неразрывную связь ландшафтоведения и общей физической географии.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endParaRPr lang="ru-RU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Географическая оболочка является </a:t>
            </a:r>
            <a:r>
              <a:rPr lang="ru-RU" b="1" u="sng" dirty="0"/>
              <a:t>единой, целостной материальной системой</a:t>
            </a:r>
            <a:r>
              <a:rPr lang="ru-RU" dirty="0"/>
              <a:t>, но в ней отчетливо выделяются разнородные структурные части.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Географическая оболочка пространственно дифференцирована как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по вертикали, так и по горизонтали.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476672"/>
            <a:ext cx="8136904" cy="532859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Географическая оболочка в вертикальном направлении распадается на ряд частных или компонентных оболочек: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15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10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/>
              <a:t>   литосферу;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ru-RU" sz="1000" dirty="0"/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/>
              <a:t>гидросферу;  </a:t>
            </a: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ru-RU" sz="10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/>
              <a:t>   атмосферу; 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ru-RU" sz="10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/>
              <a:t>   биосферу;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ru-RU" sz="10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/>
              <a:t>   </a:t>
            </a:r>
            <a:r>
              <a:rPr lang="ru-RU" dirty="0" err="1"/>
              <a:t>педосферу</a:t>
            </a:r>
            <a:r>
              <a:rPr lang="ru-RU" dirty="0"/>
              <a:t>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ru-RU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На контактах атмосферы, гидросферы и литосферы происходит их наиболее активное взаимодействие, именно здесь наблюдается концентрация жизни, формируется производный компонент – </a:t>
            </a:r>
            <a:r>
              <a:rPr lang="ru-RU" b="1" i="1" u="sng" dirty="0">
                <a:solidFill>
                  <a:schemeClr val="accent4">
                    <a:lumMod val="50000"/>
                  </a:schemeClr>
                </a:solidFill>
              </a:rPr>
              <a:t>почвы.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Узкую контактную и наиболее активную пленку географической оболочки иногда называют </a:t>
            </a:r>
            <a:r>
              <a:rPr lang="ru-RU" b="1" i="1" u="sng" dirty="0">
                <a:solidFill>
                  <a:schemeClr val="accent4">
                    <a:lumMod val="50000"/>
                  </a:schemeClr>
                </a:solidFill>
              </a:rPr>
              <a:t>ландшафтной сферой. </a:t>
            </a:r>
            <a:endParaRPr lang="ru-RU" u="sng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23528" y="731520"/>
            <a:ext cx="8568952" cy="5937840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1" dirty="0"/>
              <a:t>Понятие о </a:t>
            </a:r>
            <a:r>
              <a:rPr lang="ru-RU" sz="2000" dirty="0"/>
              <a:t>ландшафтной сфере было предложено в 1950 году Ю.К. Ефремовым.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10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Ф.Н. </a:t>
            </a:r>
            <a:r>
              <a:rPr lang="ru-RU" sz="2000" dirty="0" err="1"/>
              <a:t>Мильков</a:t>
            </a:r>
            <a:r>
              <a:rPr lang="ru-RU" sz="2000" dirty="0"/>
              <a:t> в своих трудах 1970–1980-х гг. развил представление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о ландшафтной сфере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10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В ландшафтную сферу входят: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10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ru-RU" sz="2000" dirty="0"/>
              <a:t> современная кора выветривания;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endParaRPr lang="ru-RU" sz="10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ru-RU" sz="2000" dirty="0"/>
              <a:t> почвы;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endParaRPr lang="ru-RU" sz="10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ru-RU" sz="2000" dirty="0"/>
              <a:t> растительность;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endParaRPr lang="ru-RU" sz="10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ru-RU" sz="2000" dirty="0"/>
              <a:t> животные организмы;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endParaRPr lang="ru-RU" sz="10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ru-RU" sz="2000" dirty="0"/>
              <a:t> приземные слои воздуха.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В результате прямого соприкосновения и активного взаимодействия литосферы, атмосферы и гидросферы здесь образуются специфические природные комплексы – </a:t>
            </a:r>
            <a:r>
              <a:rPr lang="ru-RU" sz="2000" b="1" dirty="0">
                <a:solidFill>
                  <a:srgbClr val="FF0000"/>
                </a:solidFill>
              </a:rPr>
              <a:t>земные ландшафты</a:t>
            </a:r>
            <a:r>
              <a:rPr lang="ru-RU" sz="2000" dirty="0"/>
              <a:t>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83568" y="731520"/>
            <a:ext cx="7848872" cy="5001736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/>
              <a:t>По разным авторам ее мощность различна. Д.А. Арманд считает, что верхняя граница этой сферы проходит на высоте 8–16 км, нижняя – на глубине 12–70 км [2]. По мнению Ф.Н. Милькова, она ограничена по вертикали от нескольких десятков до 500 м.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/>
              <a:t>Ландшафтная сфера и составляет </a:t>
            </a:r>
            <a:r>
              <a:rPr lang="ru-RU" sz="2400" b="1" i="1" dirty="0"/>
              <a:t>предмет изучения ландшафтове</a:t>
            </a:r>
            <a:r>
              <a:rPr lang="ru-RU" sz="2400" dirty="0"/>
              <a:t>дения.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/>
              <a:t>Характерны также основные закономерности развития географической оболочки: </a:t>
            </a:r>
            <a:r>
              <a:rPr lang="ru-RU" sz="2400" b="1" i="1" dirty="0">
                <a:solidFill>
                  <a:srgbClr val="FF0000"/>
                </a:solidFill>
              </a:rPr>
              <a:t>зональность, провинциальность, </a:t>
            </a:r>
            <a:r>
              <a:rPr lang="ru-RU" sz="2400" b="1" i="1" dirty="0" err="1">
                <a:solidFill>
                  <a:srgbClr val="FF0000"/>
                </a:solidFill>
              </a:rPr>
              <a:t>азональность</a:t>
            </a:r>
            <a:r>
              <a:rPr lang="ru-RU" sz="2400" b="1" i="1" dirty="0">
                <a:solidFill>
                  <a:srgbClr val="FF0000"/>
                </a:solidFill>
              </a:rPr>
              <a:t>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753264"/>
          </a:xfrm>
        </p:spPr>
        <p:txBody>
          <a:bodyPr/>
          <a:lstStyle/>
          <a:p>
            <a:pPr algn="ctr">
              <a:buNone/>
            </a:pPr>
            <a:r>
              <a:rPr lang="kk-KZ" sz="2400" b="1" u="sng" dirty="0"/>
              <a:t>Негізгі әдебиет:</a:t>
            </a:r>
            <a:r>
              <a:rPr lang="kk-KZ" sz="2400" dirty="0"/>
              <a:t>  </a:t>
            </a:r>
            <a:endParaRPr lang="ru-RU" sz="2400" dirty="0"/>
          </a:p>
          <a:p>
            <a:endParaRPr lang="ru-RU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971600" y="1700808"/>
            <a:ext cx="756084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74663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kk-KZ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Воронов А.Г. Геоботаника. М., 1973 г.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indent="474663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Тихомиров В.Н. Геоботаника: курс лекций. Минск 2006</a:t>
            </a:r>
            <a:r>
              <a:rPr lang="kk-KZ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indent="474663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kk-KZ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Исаченко А.Г. Ландшафтоведение.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0" marR="0" lvl="0" indent="474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Лемеза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Н.А. Геоботаника: учебная практика 2008. - 255 с. </a:t>
            </a:r>
          </a:p>
          <a:p>
            <a:pPr marL="0" marR="0" lvl="0" indent="474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Мухитдинов Э. Геоботаника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негіздері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Алматы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2000 ж. 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74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Иллюстрированный определитель растений Казахстана. Т.1-2;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Алматы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1972-1973.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7992888" cy="4929728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u="sng" dirty="0"/>
              <a:t>Задачи ландшафтоведения - </a:t>
            </a:r>
            <a:r>
              <a:rPr lang="ru-RU" dirty="0"/>
              <a:t>рассмотрение наземных </a:t>
            </a:r>
            <a:r>
              <a:rPr lang="ru-RU" dirty="0" err="1"/>
              <a:t>геосистем</a:t>
            </a:r>
            <a:r>
              <a:rPr lang="ru-RU" dirty="0"/>
              <a:t>, т. е. природных территориальных комплексов.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Изучении закономерностей их </a:t>
            </a:r>
            <a:r>
              <a:rPr lang="ru-RU" b="1" i="1" u="sng" dirty="0"/>
              <a:t>дифференциации и интеграции, развития и размещения, их различных свойств, структуры, функционирования, динамики и эволюции.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b="1" i="1" u="sng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B94E178-7495-4EFB-9917-968ADE9E7B2C}"/>
              </a:ext>
            </a:extLst>
          </p:cNvPr>
          <p:cNvSpPr/>
          <p:nvPr/>
        </p:nvSpPr>
        <p:spPr>
          <a:xfrm>
            <a:off x="683568" y="836712"/>
            <a:ext cx="756084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Табиғи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кешен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(ТК) -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төменгі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дәрежедегі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өзара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байланысты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компоненттер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мен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кешендердің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өзін-өзі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реттейтін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және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өзін-өзі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өндіретін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жүйесі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(Ф.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Н.Мильковтың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анықтамасы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). Табиғи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кешендер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табиғи-аумақтық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(ТАК)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және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табиғи-аквалдық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(ТАК)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болып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бөлінеді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endParaRPr lang="ru-RU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/>
              <a:t>ПТК </a:t>
            </a:r>
            <a:r>
              <a:rPr lang="ru-RU" sz="2400" dirty="0" err="1"/>
              <a:t>терминіне</a:t>
            </a:r>
            <a:r>
              <a:rPr lang="ru-RU" sz="2400" dirty="0"/>
              <a:t> </a:t>
            </a:r>
            <a:r>
              <a:rPr lang="ru-RU" sz="2400" dirty="0" err="1"/>
              <a:t>екі</a:t>
            </a:r>
            <a:r>
              <a:rPr lang="ru-RU" sz="2400" dirty="0"/>
              <a:t> </a:t>
            </a:r>
            <a:r>
              <a:rPr lang="ru-RU" sz="2400" dirty="0" err="1"/>
              <a:t>көзқарас</a:t>
            </a:r>
            <a:r>
              <a:rPr lang="ru-RU" sz="2400" dirty="0"/>
              <a:t> бар: </a:t>
            </a:r>
            <a:r>
              <a:rPr lang="ru-RU" sz="2400" dirty="0" err="1"/>
              <a:t>біріншісі</a:t>
            </a:r>
            <a:r>
              <a:rPr lang="ru-RU" sz="2400" dirty="0"/>
              <a:t> – ландшафт </a:t>
            </a:r>
            <a:r>
              <a:rPr lang="ru-RU" sz="2400" dirty="0" err="1"/>
              <a:t>терминінің</a:t>
            </a:r>
            <a:r>
              <a:rPr lang="ru-RU" sz="2400" dirty="0"/>
              <a:t> </a:t>
            </a:r>
            <a:r>
              <a:rPr lang="ru-RU" sz="2400" dirty="0" err="1"/>
              <a:t>синонимі</a:t>
            </a:r>
            <a:r>
              <a:rPr lang="ru-RU" sz="2400" dirty="0"/>
              <a:t> (Д.Л. Арманд, Ф. </a:t>
            </a:r>
            <a:r>
              <a:rPr lang="ru-RU" sz="2400" dirty="0" err="1"/>
              <a:t>Н.Мильков</a:t>
            </a:r>
            <a:r>
              <a:rPr lang="ru-RU" sz="2400" dirty="0"/>
              <a:t>, В. П. </a:t>
            </a:r>
            <a:r>
              <a:rPr lang="ru-RU" sz="2400" dirty="0" err="1"/>
              <a:t>Прокаев</a:t>
            </a:r>
            <a:r>
              <a:rPr lang="ru-RU" sz="2400" dirty="0"/>
              <a:t>, Ю. К. Ефремов </a:t>
            </a:r>
            <a:r>
              <a:rPr lang="ru-RU" sz="2400" dirty="0" err="1"/>
              <a:t>және</a:t>
            </a:r>
            <a:r>
              <a:rPr lang="ru-RU" sz="2400" dirty="0"/>
              <a:t> т. б.), </a:t>
            </a:r>
            <a:r>
              <a:rPr lang="ru-RU" sz="2400" dirty="0" err="1"/>
              <a:t>екіншісі</a:t>
            </a:r>
            <a:r>
              <a:rPr lang="ru-RU" sz="2400" dirty="0"/>
              <a:t> – ландшафт </a:t>
            </a:r>
            <a:r>
              <a:rPr lang="ru-RU" sz="2400" dirty="0" err="1"/>
              <a:t>термині</a:t>
            </a:r>
            <a:r>
              <a:rPr lang="ru-RU" sz="2400" dirty="0"/>
              <a:t> </a:t>
            </a:r>
            <a:r>
              <a:rPr lang="ru-RU" sz="2400" dirty="0" err="1"/>
              <a:t>белгілі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таксономиялық</a:t>
            </a:r>
            <a:r>
              <a:rPr lang="ru-RU" sz="2400" dirty="0"/>
              <a:t> </a:t>
            </a:r>
            <a:r>
              <a:rPr lang="ru-RU" sz="2400" dirty="0" err="1"/>
              <a:t>дәреженің</a:t>
            </a:r>
            <a:r>
              <a:rPr lang="ru-RU" sz="2400" dirty="0"/>
              <a:t> </a:t>
            </a:r>
            <a:r>
              <a:rPr lang="ru-RU" sz="2400" dirty="0" err="1"/>
              <a:t>бірлігін</a:t>
            </a:r>
            <a:r>
              <a:rPr lang="ru-RU" sz="2400" dirty="0"/>
              <a:t> </a:t>
            </a:r>
            <a:r>
              <a:rPr lang="ru-RU" sz="2400" dirty="0" err="1"/>
              <a:t>білдіреді</a:t>
            </a:r>
            <a:r>
              <a:rPr lang="ru-RU" sz="2400" dirty="0"/>
              <a:t> (А. Г. Исаченко, Н. А. Солнцев).</a:t>
            </a:r>
          </a:p>
        </p:txBody>
      </p:sp>
    </p:spTree>
    <p:extLst>
      <p:ext uri="{BB962C8B-B14F-4D97-AF65-F5344CB8AC3E}">
        <p14:creationId xmlns:p14="http://schemas.microsoft.com/office/powerpoint/2010/main" val="8858892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5536" y="332656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/>
              <a:t>Школа В.В. Докучаева и развитие науки до 1917 года</a:t>
            </a:r>
            <a:endParaRPr lang="ru-RU" sz="2400" b="1" i="1" u="sng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980728"/>
            <a:ext cx="820891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000" dirty="0"/>
              <a:t>Традиционная «единая» география распалась, изжила себя. </a:t>
            </a:r>
          </a:p>
          <a:p>
            <a:pPr algn="just">
              <a:buNone/>
            </a:pPr>
            <a:endParaRPr lang="ru-RU" sz="2000" dirty="0"/>
          </a:p>
          <a:p>
            <a:pPr algn="just">
              <a:buNone/>
            </a:pPr>
            <a:r>
              <a:rPr lang="ru-RU" sz="2000" dirty="0"/>
              <a:t>Формируется мощная географическая школа. Основатель профессор Петербургского университета </a:t>
            </a:r>
            <a:r>
              <a:rPr lang="ru-RU" sz="2000" b="1" dirty="0"/>
              <a:t>В.В. Докучаев (1846–1903)</a:t>
            </a:r>
            <a:r>
              <a:rPr lang="ru-RU" sz="2000" dirty="0"/>
              <a:t>, величайшей научной заслугой которого было </a:t>
            </a:r>
            <a:r>
              <a:rPr lang="ru-RU" sz="2000" dirty="0">
                <a:solidFill>
                  <a:srgbClr val="FF0000"/>
                </a:solidFill>
              </a:rPr>
              <a:t>создание науки о почве. </a:t>
            </a:r>
          </a:p>
          <a:p>
            <a:pPr algn="just">
              <a:buNone/>
            </a:pPr>
            <a:endParaRPr lang="ru-RU" sz="2000" dirty="0"/>
          </a:p>
          <a:p>
            <a:pPr algn="just">
              <a:buNone/>
            </a:pPr>
            <a:r>
              <a:rPr lang="ru-RU" sz="2000" dirty="0"/>
              <a:t>По В.В. Докучаеву, почва есть результат  взаимодействия всех географических компонентов.</a:t>
            </a:r>
          </a:p>
          <a:p>
            <a:pPr algn="just">
              <a:buNone/>
            </a:pPr>
            <a:endParaRPr lang="ru-RU" sz="2000" dirty="0"/>
          </a:p>
          <a:p>
            <a:pPr algn="just"/>
            <a:r>
              <a:rPr lang="ru-RU" sz="2000" dirty="0"/>
              <a:t>В начале XX в. в теорию и практику географии прочно вошла </a:t>
            </a:r>
            <a:r>
              <a:rPr lang="ru-RU" sz="2000" dirty="0" err="1"/>
              <a:t>докучаевская</a:t>
            </a:r>
            <a:r>
              <a:rPr lang="ru-RU" sz="2000" dirty="0"/>
              <a:t> концепция </a:t>
            </a:r>
            <a:r>
              <a:rPr lang="ru-RU" sz="2000" b="1" dirty="0">
                <a:solidFill>
                  <a:srgbClr val="FF0000"/>
                </a:solidFill>
              </a:rPr>
              <a:t>природной зональности</a:t>
            </a:r>
            <a:r>
              <a:rPr lang="ru-RU" sz="2000" dirty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Зона – это природный комплекс высшего ранга, в границах которого все компоненты образуют взаимообусловленное единство. Докучаев, сформулировал </a:t>
            </a:r>
            <a:r>
              <a:rPr lang="ru-RU" sz="2000" b="1" i="1" dirty="0">
                <a:solidFill>
                  <a:srgbClr val="FF0000"/>
                </a:solidFill>
              </a:rPr>
              <a:t>первый географический закон.</a:t>
            </a:r>
            <a:endParaRPr lang="ru-RU" sz="2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620688"/>
            <a:ext cx="8064896" cy="583264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Комплексные исследования с различными практическими задачами на разных территориальных уровнях детальности привел к более твердому убеждению в объективном существовании закономерных взаимообусловленных территориальных сочетаний природных компонентов.  В начале нынешнего столетия эта идея воплотилась в понятии о </a:t>
            </a:r>
            <a:r>
              <a:rPr lang="ru-RU" sz="2000" b="1" i="1" dirty="0"/>
              <a:t>ландшафте.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000" b="1" i="1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Научное понятие </a:t>
            </a:r>
            <a:r>
              <a:rPr lang="ru-RU" sz="2000" b="1" dirty="0">
                <a:solidFill>
                  <a:srgbClr val="FF0000"/>
                </a:solidFill>
              </a:rPr>
              <a:t>«ландшафт» </a:t>
            </a:r>
            <a:r>
              <a:rPr lang="ru-RU" sz="2000" dirty="0"/>
              <a:t>в географическую науку ввел </a:t>
            </a:r>
            <a:r>
              <a:rPr lang="ru-RU" sz="2000" b="1" u="sng" dirty="0"/>
              <a:t>Л.С. Берг (1876–1950). </a:t>
            </a:r>
            <a:r>
              <a:rPr lang="ru-RU" sz="2000" dirty="0"/>
              <a:t>Высказал что именно ландшафты представляют собой </a:t>
            </a:r>
            <a:r>
              <a:rPr lang="ru-RU" sz="2000" b="1" i="1" dirty="0"/>
              <a:t>предмет исследования географии.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000" b="1" i="1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1" dirty="0"/>
              <a:t>Л.С. Берг определил ландшафт как «область, в которой характер </a:t>
            </a:r>
            <a:r>
              <a:rPr lang="ru-RU" sz="2000" dirty="0"/>
              <a:t>рельефа, климата, растительного и почвенного покрова сливается в единое гармоническое целое, типически повторяющееся на протяжении известной зоны Земли".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95536" y="980728"/>
            <a:ext cx="8352928" cy="5688632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Главная географическая идея 1920-х гг. – </a:t>
            </a:r>
            <a:r>
              <a:rPr lang="ru-RU" sz="2000" dirty="0">
                <a:solidFill>
                  <a:srgbClr val="FF0000"/>
                </a:solidFill>
              </a:rPr>
              <a:t>идея районирования</a:t>
            </a:r>
            <a:r>
              <a:rPr lang="ru-RU" sz="2000" dirty="0"/>
              <a:t>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Опыт районирования дал возможность сформулировать </a:t>
            </a:r>
            <a:r>
              <a:rPr lang="ru-RU" sz="2000" b="1" i="1" dirty="0">
                <a:solidFill>
                  <a:srgbClr val="FF0000"/>
                </a:solidFill>
              </a:rPr>
              <a:t>принцип провинциальности</a:t>
            </a:r>
            <a:r>
              <a:rPr lang="ru-RU" sz="2000" dirty="0">
                <a:solidFill>
                  <a:srgbClr val="FF0000"/>
                </a:solidFill>
              </a:rPr>
              <a:t>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000" u="sng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Практически его реализация выразилась в зарождении </a:t>
            </a:r>
            <a:r>
              <a:rPr lang="ru-RU" sz="2000" b="1" i="1" dirty="0">
                <a:solidFill>
                  <a:srgbClr val="FF0000"/>
                </a:solidFill>
              </a:rPr>
              <a:t>полевой ландшафтной съемки и появлении первых ландшафтных карт</a:t>
            </a:r>
            <a:r>
              <a:rPr lang="ru-RU" sz="2000" b="1" i="1" dirty="0"/>
              <a:t>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000" b="1" i="1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1" dirty="0"/>
              <a:t>Пионерами ландшафтной съемки </a:t>
            </a:r>
            <a:r>
              <a:rPr lang="ru-RU" sz="2000" dirty="0"/>
              <a:t>являются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Б.Б. Полынов и И.В. Ларин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Определение наиболее дробной (элементарной) ступени ландшафтного деления </a:t>
            </a:r>
            <a:r>
              <a:rPr lang="ru-RU" sz="2000" b="1" dirty="0"/>
              <a:t>Б.Б. Полынов и И.М. Крашенинников </a:t>
            </a:r>
            <a:r>
              <a:rPr lang="ru-RU" sz="2000" dirty="0"/>
              <a:t>называли </a:t>
            </a:r>
            <a:r>
              <a:rPr lang="ru-RU" sz="2000" dirty="0">
                <a:solidFill>
                  <a:srgbClr val="FF0000"/>
                </a:solidFill>
              </a:rPr>
              <a:t>элементарным ландшафтом</a:t>
            </a:r>
            <a:r>
              <a:rPr lang="ru-RU" sz="2000" dirty="0"/>
              <a:t>, а И.В. Ларин – </a:t>
            </a:r>
            <a:r>
              <a:rPr lang="ru-RU" sz="2000" dirty="0">
                <a:solidFill>
                  <a:srgbClr val="FF0000"/>
                </a:solidFill>
              </a:rPr>
              <a:t>микроландшафтом</a:t>
            </a:r>
            <a:r>
              <a:rPr lang="ru-RU" sz="2000" dirty="0"/>
              <a:t>.</a:t>
            </a:r>
          </a:p>
          <a:p>
            <a:pPr>
              <a:buNone/>
            </a:pPr>
            <a:endParaRPr lang="ru-RU" sz="20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Появление первых идей в области </a:t>
            </a:r>
            <a:r>
              <a:rPr lang="ru-RU" sz="2000" b="1" i="1" dirty="0">
                <a:solidFill>
                  <a:srgbClr val="FF0000"/>
                </a:solidFill>
              </a:rPr>
              <a:t>динамики и эволюции ландшафта.</a:t>
            </a:r>
            <a:r>
              <a:rPr lang="ru-RU" sz="2000" b="1" i="1" dirty="0"/>
              <a:t> </a:t>
            </a:r>
            <a:endParaRPr lang="ru-RU" sz="20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88640"/>
            <a:ext cx="70567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/>
              <a:t>Ландшафтоведение в 20–30-е годы XX в.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23528" y="836712"/>
            <a:ext cx="8496944" cy="3834760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Распространение ландшафтных съемок Н.А. Солнцева.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 1948 г. Н.А. Солнцев, развивая идеи Л.Г. Раменского и Л.С. Берга, </a:t>
            </a:r>
            <a:r>
              <a:rPr lang="ru-RU" b="1" dirty="0">
                <a:solidFill>
                  <a:srgbClr val="FF0000"/>
                </a:solidFill>
              </a:rPr>
              <a:t>углубил представление о ландшафте и его морфологии.</a:t>
            </a:r>
            <a:r>
              <a:rPr lang="ru-RU" dirty="0"/>
              <a:t>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Согласно его определению, ландшафт – основная таксономическая единица в ряду природных территориальных комплексов; это генетически единая территориальная система, построенная из закономерно сочетающихся морфологических частей – урочищ и фаций.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88640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Ландшафтоведение после Второй мировой войны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731520"/>
            <a:ext cx="8208912" cy="5721816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В это время оживился интерес </a:t>
            </a:r>
            <a:r>
              <a:rPr lang="ru-RU" sz="2000" dirty="0">
                <a:solidFill>
                  <a:srgbClr val="FF0000"/>
                </a:solidFill>
              </a:rPr>
              <a:t>к теоретическим вопросам ландшафтоведения.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Основное внимание привлекали вопросы, связанные с </a:t>
            </a:r>
            <a:r>
              <a:rPr lang="ru-RU" sz="2000" dirty="0">
                <a:solidFill>
                  <a:srgbClr val="FF0000"/>
                </a:solidFill>
              </a:rPr>
              <a:t>ландшафтной съемкой и созданием ландшафтных карт</a:t>
            </a:r>
            <a:r>
              <a:rPr lang="ru-RU" sz="2000" dirty="0"/>
              <a:t>: морфология ландшафта, принципы выделения фаций и урочищ, их систематика, критерии и объем ландшафта, проблема ландшафтных границ.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В связи с созданием ландшафтных карт возникла </a:t>
            </a:r>
            <a:r>
              <a:rPr lang="ru-RU" sz="2000" dirty="0">
                <a:solidFill>
                  <a:srgbClr val="FF0000"/>
                </a:solidFill>
              </a:rPr>
              <a:t>проблема классификации ландшафтов.</a:t>
            </a:r>
            <a:r>
              <a:rPr lang="ru-RU" sz="2000" dirty="0"/>
              <a:t> Подробная классификация была разработана для территории СССР применительно к карте в масштабе 1:4 000 000.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39552" y="1052736"/>
            <a:ext cx="7992888" cy="4968552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 середины 1960-х гг. наблюдается поворот </a:t>
            </a:r>
            <a:r>
              <a:rPr lang="ru-RU" dirty="0" err="1"/>
              <a:t>ландшафтоведов</a:t>
            </a:r>
            <a:r>
              <a:rPr lang="ru-RU" dirty="0"/>
              <a:t> к вопросам изучения </a:t>
            </a:r>
            <a:r>
              <a:rPr lang="ru-RU" dirty="0">
                <a:solidFill>
                  <a:srgbClr val="FF0000"/>
                </a:solidFill>
              </a:rPr>
              <a:t>структуры, функционирования и динамики ландшафтов, </a:t>
            </a:r>
            <a:r>
              <a:rPr lang="ru-RU" dirty="0"/>
              <a:t>а также </a:t>
            </a:r>
            <a:r>
              <a:rPr lang="ru-RU" dirty="0">
                <a:solidFill>
                  <a:srgbClr val="FF0000"/>
                </a:solidFill>
              </a:rPr>
              <a:t>техногенного воздействия </a:t>
            </a:r>
            <a:r>
              <a:rPr lang="ru-RU" dirty="0"/>
              <a:t>на них.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Первостепенное значение для дальнейшего прогресса ландшафтоведения имеет расширение и углубление </a:t>
            </a:r>
            <a:r>
              <a:rPr lang="ru-RU" b="1" dirty="0">
                <a:solidFill>
                  <a:srgbClr val="FF0000"/>
                </a:solidFill>
              </a:rPr>
              <a:t>экспериментальных полевых исследований</a:t>
            </a:r>
            <a:r>
              <a:rPr lang="ru-RU" dirty="0"/>
              <a:t>, в особенности стационарных, а также </a:t>
            </a:r>
            <a:r>
              <a:rPr lang="ru-RU" b="1" dirty="0">
                <a:solidFill>
                  <a:srgbClr val="FF0000"/>
                </a:solidFill>
              </a:rPr>
              <a:t>ландшафтного картографирования.</a:t>
            </a:r>
            <a:endParaRPr lang="ru-RU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332656"/>
            <a:ext cx="64807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Современный этап науки о ландшафте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722D5C3-5E5A-4819-8353-0053E7A7EBE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7544" y="1412776"/>
            <a:ext cx="7992888" cy="4896544"/>
          </a:xfrm>
        </p:spPr>
        <p:txBody>
          <a:bodyPr>
            <a:normAutofit fontScale="25000" lnSpcReduction="20000"/>
          </a:bodyPr>
          <a:lstStyle/>
          <a:p>
            <a:pPr marL="45720" indent="0" algn="ctr">
              <a:buNone/>
            </a:pP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45720" indent="0" algn="ctr">
              <a:buNone/>
            </a:pPr>
            <a:r>
              <a:rPr lang="ru-RU" sz="7400" dirty="0" err="1"/>
              <a:t>Үш</a:t>
            </a:r>
            <a:r>
              <a:rPr lang="ru-RU" sz="7400" dirty="0"/>
              <a:t> </a:t>
            </a:r>
            <a:r>
              <a:rPr lang="ru-RU" sz="7400" dirty="0" err="1"/>
              <a:t>негізгі</a:t>
            </a:r>
            <a:r>
              <a:rPr lang="ru-RU" sz="7400" dirty="0"/>
              <a:t> </a:t>
            </a:r>
            <a:r>
              <a:rPr lang="ru-RU" sz="7400" dirty="0" err="1"/>
              <a:t>деңгей</a:t>
            </a:r>
            <a:r>
              <a:rPr lang="ru-RU" sz="7400" dirty="0"/>
              <a:t>: </a:t>
            </a:r>
          </a:p>
          <a:p>
            <a:pPr marL="45720" indent="0" algn="just">
              <a:buNone/>
            </a:pPr>
            <a:endParaRPr lang="ru-RU" sz="74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7400" dirty="0"/>
              <a:t> </a:t>
            </a:r>
            <a:r>
              <a:rPr lang="ru-RU" sz="9600" dirty="0" err="1"/>
              <a:t>планетарлық</a:t>
            </a:r>
            <a:r>
              <a:rPr lang="ru-RU" sz="9600" dirty="0"/>
              <a:t>;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96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9600" dirty="0"/>
              <a:t> </a:t>
            </a:r>
            <a:r>
              <a:rPr lang="ru-RU" sz="9600" dirty="0" err="1"/>
              <a:t>өңірлік</a:t>
            </a:r>
            <a:r>
              <a:rPr lang="ru-RU" sz="9600" dirty="0"/>
              <a:t>;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96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9600" dirty="0"/>
              <a:t> </a:t>
            </a:r>
            <a:r>
              <a:rPr lang="ru-RU" sz="9600" dirty="0" err="1"/>
              <a:t>жергілікті</a:t>
            </a:r>
            <a:r>
              <a:rPr lang="ru-RU" sz="9600" dirty="0"/>
              <a:t> </a:t>
            </a:r>
            <a:r>
              <a:rPr lang="ru-RU" sz="9600" dirty="0" err="1"/>
              <a:t>немесе</a:t>
            </a:r>
            <a:r>
              <a:rPr lang="ru-RU" sz="9600" dirty="0"/>
              <a:t> </a:t>
            </a:r>
            <a:r>
              <a:rPr lang="ru-RU" sz="9600" dirty="0" err="1"/>
              <a:t>топикалық</a:t>
            </a:r>
            <a:r>
              <a:rPr lang="ru-RU" sz="9600" dirty="0"/>
              <a:t> (</a:t>
            </a:r>
            <a:r>
              <a:rPr lang="ru-RU" sz="9600" dirty="0" err="1"/>
              <a:t>жергілікті</a:t>
            </a:r>
            <a:r>
              <a:rPr lang="ru-RU" sz="9600" dirty="0"/>
              <a:t>).</a:t>
            </a:r>
            <a:endParaRPr lang="ru-RU" sz="9600" dirty="0">
              <a:solidFill>
                <a:srgbClr val="00000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ru-RU" sz="7400" dirty="0"/>
          </a:p>
          <a:p>
            <a:pPr marL="45720" indent="0" algn="just">
              <a:buNone/>
            </a:pPr>
            <a:endParaRPr lang="ru-RU" sz="7400" dirty="0">
              <a:solidFill>
                <a:srgbClr val="000000"/>
              </a:solidFill>
            </a:endParaRPr>
          </a:p>
          <a:p>
            <a:pPr marL="45720" indent="0" algn="just">
              <a:buNone/>
            </a:pPr>
            <a:r>
              <a:rPr lang="ru-RU" sz="7400" dirty="0"/>
              <a:t>ГҚ </a:t>
            </a:r>
            <a:r>
              <a:rPr lang="ru-RU" sz="7400" dirty="0" err="1"/>
              <a:t>дифференциациясы</a:t>
            </a:r>
            <a:r>
              <a:rPr lang="ru-RU" sz="7400" dirty="0"/>
              <a:t> - </a:t>
            </a:r>
            <a:r>
              <a:rPr lang="ru-RU" sz="7400" dirty="0" err="1"/>
              <a:t>біртұтас</a:t>
            </a:r>
            <a:r>
              <a:rPr lang="ru-RU" sz="7400" dirty="0"/>
              <a:t> </a:t>
            </a:r>
            <a:r>
              <a:rPr lang="ru-RU" sz="7400" dirty="0" err="1"/>
              <a:t>планетарлық</a:t>
            </a:r>
            <a:r>
              <a:rPr lang="ru-RU" sz="7400" dirty="0"/>
              <a:t> </a:t>
            </a:r>
            <a:r>
              <a:rPr lang="ru-RU" sz="7400" dirty="0" err="1"/>
              <a:t>кешенді</a:t>
            </a:r>
            <a:r>
              <a:rPr lang="ru-RU" sz="7400" dirty="0"/>
              <a:t> </a:t>
            </a:r>
            <a:r>
              <a:rPr lang="ru-RU" sz="7400" dirty="0" err="1"/>
              <a:t>әртүрлі</a:t>
            </a:r>
            <a:r>
              <a:rPr lang="ru-RU" sz="7400" dirty="0"/>
              <a:t> </a:t>
            </a:r>
            <a:r>
              <a:rPr lang="ru-RU" sz="7400" dirty="0" err="1"/>
              <a:t>деңгейдегі</a:t>
            </a:r>
            <a:r>
              <a:rPr lang="ru-RU" sz="7400" dirty="0"/>
              <a:t> </a:t>
            </a:r>
            <a:r>
              <a:rPr lang="ru-RU" sz="7400" dirty="0" err="1"/>
              <a:t>объективті</a:t>
            </a:r>
            <a:r>
              <a:rPr lang="ru-RU" sz="7400" dirty="0"/>
              <a:t> </a:t>
            </a:r>
            <a:r>
              <a:rPr lang="ru-RU" sz="7400" dirty="0" err="1"/>
              <a:t>табиғи</a:t>
            </a:r>
            <a:r>
              <a:rPr lang="ru-RU" sz="7400" dirty="0"/>
              <a:t> </a:t>
            </a:r>
            <a:r>
              <a:rPr lang="ru-RU" sz="7400" dirty="0" err="1"/>
              <a:t>кешендерге</a:t>
            </a:r>
            <a:r>
              <a:rPr lang="ru-RU" sz="7400" dirty="0"/>
              <a:t> </a:t>
            </a:r>
            <a:r>
              <a:rPr lang="ru-RU" sz="7400" dirty="0" err="1"/>
              <a:t>бөлу</a:t>
            </a:r>
            <a:r>
              <a:rPr lang="ru-RU" sz="7400" dirty="0"/>
              <a:t>. Аймақтық </a:t>
            </a:r>
            <a:r>
              <a:rPr lang="ru-RU" sz="7400" dirty="0" err="1"/>
              <a:t>және</a:t>
            </a:r>
            <a:r>
              <a:rPr lang="ru-RU" sz="7400" dirty="0"/>
              <a:t> </a:t>
            </a:r>
            <a:r>
              <a:rPr lang="ru-RU" sz="7400" dirty="0" err="1"/>
              <a:t>жергілікті</a:t>
            </a:r>
            <a:r>
              <a:rPr lang="ru-RU" sz="7400" dirty="0"/>
              <a:t> </a:t>
            </a:r>
            <a:r>
              <a:rPr lang="ru-RU" sz="7400" dirty="0" err="1"/>
              <a:t>себептерге</a:t>
            </a:r>
            <a:r>
              <a:rPr lang="ru-RU" sz="7400" dirty="0"/>
              <a:t> </a:t>
            </a:r>
            <a:r>
              <a:rPr lang="ru-RU" sz="7400" dirty="0" err="1"/>
              <a:t>байланысты</a:t>
            </a:r>
            <a:r>
              <a:rPr lang="ru-RU" sz="7400" dirty="0"/>
              <a:t> </a:t>
            </a:r>
            <a:r>
              <a:rPr lang="ru-RU" sz="7400" dirty="0" err="1"/>
              <a:t>саралау</a:t>
            </a:r>
            <a:r>
              <a:rPr lang="ru-RU" sz="7400" dirty="0"/>
              <a:t> .</a:t>
            </a:r>
            <a:endParaRPr lang="ru-RU" sz="7400" dirty="0">
              <a:solidFill>
                <a:srgbClr val="00000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C26CDED-1F8E-4E78-AFB2-93317CEF1803}"/>
              </a:ext>
            </a:extLst>
          </p:cNvPr>
          <p:cNvSpPr/>
          <p:nvPr/>
        </p:nvSpPr>
        <p:spPr>
          <a:xfrm>
            <a:off x="899592" y="260649"/>
            <a:ext cx="7272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Эпигеосфераның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аймақтық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және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жергілікті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дифференциациясы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8865766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бучение / Интернет-лицей | ТПУ">
            <a:extLst>
              <a:ext uri="{FF2B5EF4-FFF2-40B4-BE49-F238E27FC236}">
                <a16:creationId xmlns:a16="http://schemas.microsoft.com/office/drawing/2014/main" id="{4F8628ED-8632-481A-B231-791B38F7F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2656"/>
            <a:ext cx="7122368" cy="5350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777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99592" y="1412776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/>
              <a:t>Геоботаниканың зерттеу</a:t>
            </a:r>
            <a:r>
              <a:rPr lang="ru-RU" sz="2000" b="1" dirty="0"/>
              <a:t> </a:t>
            </a:r>
            <a:r>
              <a:rPr lang="ru-RU" sz="2000" b="1" dirty="0" err="1"/>
              <a:t>нысаны</a:t>
            </a:r>
            <a:r>
              <a:rPr lang="ru-RU" sz="2000" b="1" dirty="0"/>
              <a:t> </a:t>
            </a:r>
            <a:r>
              <a:rPr lang="ru-RU" sz="2000" dirty="0"/>
              <a:t>- </a:t>
            </a:r>
            <a:r>
              <a:rPr lang="ru-RU" sz="2000" dirty="0" err="1"/>
              <a:t>өсімдік жамылғысы.</a:t>
            </a:r>
            <a:endParaRPr lang="ru-RU" sz="2000" b="1" dirty="0"/>
          </a:p>
        </p:txBody>
      </p:sp>
      <p:sp>
        <p:nvSpPr>
          <p:cNvPr id="6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260648"/>
            <a:ext cx="8136904" cy="969288"/>
          </a:xfrm>
        </p:spPr>
        <p:txBody>
          <a:bodyPr/>
          <a:lstStyle/>
          <a:p>
            <a:pPr algn="ctr">
              <a:buNone/>
            </a:pPr>
            <a:r>
              <a:rPr lang="kk-KZ" dirty="0"/>
              <a:t>Тақырыбы: </a:t>
            </a:r>
            <a:r>
              <a:rPr lang="ru-RU" dirty="0" err="1"/>
              <a:t>Геоботаниканың зерттеу</a:t>
            </a:r>
            <a:r>
              <a:rPr lang="ru-RU" dirty="0"/>
              <a:t> </a:t>
            </a:r>
            <a:r>
              <a:rPr lang="ru-RU" dirty="0" err="1"/>
              <a:t>нысаны,негізгі</a:t>
            </a:r>
            <a:r>
              <a:rPr lang="ru-RU" dirty="0"/>
              <a:t> </a:t>
            </a:r>
            <a:r>
              <a:rPr lang="ru-RU" dirty="0" err="1"/>
              <a:t>анықтамалар.</a:t>
            </a:r>
            <a:endParaRPr lang="ru-RU" dirty="0"/>
          </a:p>
          <a:p>
            <a:pPr algn="ctr"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pic>
        <p:nvPicPr>
          <p:cNvPr id="3074" name="Picture 2" descr="https://upload.wikimedia.org/wikipedia/commons/thumb/4/49/%D0%A0%D0%B0%D1%81%D1%82%D0%B8%D1%82%D0%B5%D0%BB%D1%8C%D0%BD%D0%BE%D1%81%D1%82%D1%8C_%D0%B2_%D0%BF%D0%B0%D1%80%D0%BA%D0%B5_-_panoramio.jpg/800px-%D0%A0%D0%B0%D1%81%D1%82%D0%B8%D1%82%D0%B5%D0%BB%D1%8C%D0%BD%D0%BE%D1%81%D1%82%D1%8C_%D0%B2_%D0%BF%D0%B0%D1%80%D0%BA%D0%B5_-_panoram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248980"/>
            <a:ext cx="3912435" cy="293432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827584" y="2060848"/>
            <a:ext cx="79208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Геоботаниканың негізгі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өсімдіктер қауымдастығын зерттеу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олардың шығу тегі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даму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жолдары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құрылымы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қоғамдастық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жекелеген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құрылымдық тұратын ортасы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бірліктерді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анықтау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03848" y="6237312"/>
            <a:ext cx="24334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Өсімдік жамылғысы</a:t>
            </a: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кие свойства характерны для географической оболочки — целостность  ритмичность зональность">
            <a:extLst>
              <a:ext uri="{FF2B5EF4-FFF2-40B4-BE49-F238E27FC236}">
                <a16:creationId xmlns:a16="http://schemas.microsoft.com/office/drawing/2014/main" id="{333EDD2F-2B9E-4CEA-81E6-F6CA20734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37" y="541339"/>
            <a:ext cx="8222558" cy="5191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Какие свойства характерны для географической оболочки — целостность  ритмичность зональность">
            <a:extLst>
              <a:ext uri="{FF2B5EF4-FFF2-40B4-BE49-F238E27FC236}">
                <a16:creationId xmlns:a16="http://schemas.microsoft.com/office/drawing/2014/main" id="{7C2A8D3E-22B7-4116-B3E8-91AD84B5E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80"/>
            <a:ext cx="8222558" cy="5191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4555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89CD006-A04F-49AD-B9EA-A7809E53C0D1}"/>
              </a:ext>
            </a:extLst>
          </p:cNvPr>
          <p:cNvSpPr/>
          <p:nvPr/>
        </p:nvSpPr>
        <p:spPr>
          <a:xfrm>
            <a:off x="467544" y="980728"/>
            <a:ext cx="806489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 algn="ctr">
              <a:buNone/>
            </a:pPr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</a:rPr>
              <a:t>Ендік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kk-KZ" sz="2400" b="1" dirty="0">
                <a:solidFill>
                  <a:schemeClr val="accent4">
                    <a:lumMod val="75000"/>
                  </a:schemeClr>
                </a:solidFill>
              </a:rPr>
              <a:t>зоналық </a:t>
            </a:r>
          </a:p>
          <a:p>
            <a:pPr marL="45720" indent="0" algn="ctr">
              <a:buNone/>
            </a:pPr>
            <a:endParaRPr lang="kk-KZ" sz="2400" dirty="0">
              <a:solidFill>
                <a:srgbClr val="000000"/>
              </a:solidFill>
            </a:endParaRPr>
          </a:p>
          <a:p>
            <a:pPr marL="45720" indent="0" algn="just">
              <a:buNone/>
            </a:pPr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</a:rPr>
              <a:t>Ендік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</a:rPr>
              <a:t>зоналық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</a:rPr>
              <a:t>дегеніміз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400" dirty="0"/>
              <a:t>- </a:t>
            </a:r>
            <a:r>
              <a:rPr lang="ru-RU" sz="2400" dirty="0" err="1"/>
              <a:t>физикалық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географиялық</a:t>
            </a:r>
            <a:r>
              <a:rPr lang="ru-RU" sz="2400" dirty="0"/>
              <a:t> </a:t>
            </a:r>
            <a:r>
              <a:rPr lang="ru-RU" sz="2400" dirty="0" err="1"/>
              <a:t>процестердің</a:t>
            </a:r>
            <a:r>
              <a:rPr lang="ru-RU" sz="2400" dirty="0"/>
              <a:t>, </a:t>
            </a:r>
            <a:r>
              <a:rPr lang="ru-RU" sz="2400" dirty="0" err="1"/>
              <a:t>компоненттер</a:t>
            </a:r>
            <a:r>
              <a:rPr lang="ru-RU" sz="2400" dirty="0"/>
              <a:t> мен </a:t>
            </a:r>
            <a:r>
              <a:rPr lang="ru-RU" sz="2400" dirty="0" err="1"/>
              <a:t>кешендердің</a:t>
            </a:r>
            <a:r>
              <a:rPr lang="ru-RU" sz="2400" dirty="0"/>
              <a:t> </a:t>
            </a:r>
            <a:r>
              <a:rPr lang="ru-RU" sz="2400" dirty="0" err="1"/>
              <a:t>экватордан</a:t>
            </a:r>
            <a:r>
              <a:rPr lang="ru-RU" sz="2400" dirty="0"/>
              <a:t> </a:t>
            </a:r>
            <a:r>
              <a:rPr lang="ru-RU" sz="2400" dirty="0" err="1"/>
              <a:t>полюстерге</a:t>
            </a:r>
            <a:r>
              <a:rPr lang="ru-RU" sz="2400" dirty="0"/>
              <a:t> </a:t>
            </a:r>
            <a:r>
              <a:rPr lang="ru-RU" sz="2400" dirty="0" err="1"/>
              <a:t>тұрақты</a:t>
            </a:r>
            <a:r>
              <a:rPr lang="ru-RU" sz="2400" dirty="0"/>
              <a:t> </a:t>
            </a:r>
            <a:r>
              <a:rPr lang="ru-RU" sz="2400" dirty="0" err="1"/>
              <a:t>өзгеруі</a:t>
            </a:r>
            <a:r>
              <a:rPr lang="ru-RU" sz="2400" dirty="0"/>
              <a:t>.</a:t>
            </a:r>
          </a:p>
          <a:p>
            <a:pPr marL="45720" indent="0" algn="just">
              <a:buNone/>
            </a:pPr>
            <a:endParaRPr lang="kk-KZ" sz="2400" dirty="0"/>
          </a:p>
          <a:p>
            <a:pPr marL="45720" indent="0" algn="just">
              <a:buNone/>
            </a:pPr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</a:rPr>
              <a:t>Зоналылықтың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</a:rPr>
              <a:t>негізгі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</a:rPr>
              <a:t>себебі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400" dirty="0"/>
              <a:t>- </a:t>
            </a:r>
            <a:r>
              <a:rPr lang="ru-RU" sz="2400" dirty="0" err="1"/>
              <a:t>жердің</a:t>
            </a:r>
            <a:r>
              <a:rPr lang="ru-RU" sz="2400" dirty="0"/>
              <a:t> </a:t>
            </a:r>
            <a:r>
              <a:rPr lang="ru-RU" sz="2400" dirty="0" err="1"/>
              <a:t>сфералық</a:t>
            </a:r>
            <a:r>
              <a:rPr lang="ru-RU" sz="2400" dirty="0"/>
              <a:t> </a:t>
            </a:r>
            <a:r>
              <a:rPr lang="ru-RU" sz="2400" dirty="0" err="1"/>
              <a:t>болуына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күн</a:t>
            </a:r>
            <a:r>
              <a:rPr lang="ru-RU" sz="2400" dirty="0"/>
              <a:t> </a:t>
            </a:r>
            <a:r>
              <a:rPr lang="ru-RU" sz="2400" dirty="0" err="1"/>
              <a:t>сәулесінің</a:t>
            </a:r>
            <a:r>
              <a:rPr lang="ru-RU" sz="2400" dirty="0"/>
              <a:t> жер </a:t>
            </a:r>
            <a:r>
              <a:rPr lang="ru-RU" sz="2400" dirty="0" err="1"/>
              <a:t>бетіне</a:t>
            </a:r>
            <a:r>
              <a:rPr lang="ru-RU" sz="2400" dirty="0"/>
              <a:t> </a:t>
            </a:r>
            <a:r>
              <a:rPr lang="ru-RU" sz="2400" dirty="0" err="1"/>
              <a:t>түсу</a:t>
            </a:r>
            <a:r>
              <a:rPr lang="ru-RU" sz="2400" dirty="0"/>
              <a:t> </a:t>
            </a:r>
            <a:r>
              <a:rPr lang="ru-RU" sz="2400" dirty="0" err="1"/>
              <a:t>бұрышының</a:t>
            </a:r>
            <a:r>
              <a:rPr lang="ru-RU" sz="2400" dirty="0"/>
              <a:t> </a:t>
            </a:r>
            <a:r>
              <a:rPr lang="ru-RU" sz="2400" dirty="0" err="1"/>
              <a:t>өзгеруіне</a:t>
            </a:r>
            <a:r>
              <a:rPr lang="ru-RU" sz="2400" dirty="0"/>
              <a:t> </a:t>
            </a:r>
            <a:r>
              <a:rPr lang="ru-RU" sz="2400" dirty="0" err="1"/>
              <a:t>байланысты</a:t>
            </a:r>
            <a:r>
              <a:rPr lang="ru-RU" sz="2400" dirty="0"/>
              <a:t>, </a:t>
            </a:r>
            <a:r>
              <a:rPr lang="ru-RU" sz="2400" dirty="0" err="1"/>
              <a:t>күннің</a:t>
            </a:r>
            <a:r>
              <a:rPr lang="ru-RU" sz="2400" dirty="0"/>
              <a:t> </a:t>
            </a:r>
            <a:r>
              <a:rPr lang="ru-RU" sz="2400" dirty="0" err="1"/>
              <a:t>қысқа</a:t>
            </a:r>
            <a:r>
              <a:rPr lang="ru-RU" sz="2400" dirty="0"/>
              <a:t> </a:t>
            </a:r>
            <a:r>
              <a:rPr lang="ru-RU" sz="2400" dirty="0" err="1"/>
              <a:t>толқындық</a:t>
            </a:r>
            <a:r>
              <a:rPr lang="ru-RU" sz="2400" dirty="0"/>
              <a:t> </a:t>
            </a:r>
            <a:r>
              <a:rPr lang="ru-RU" sz="2400" dirty="0" err="1"/>
              <a:t>радиациясының</a:t>
            </a:r>
            <a:r>
              <a:rPr lang="ru-RU" sz="2400" dirty="0"/>
              <a:t> </a:t>
            </a:r>
            <a:r>
              <a:rPr lang="ru-RU" sz="2400" dirty="0" err="1"/>
              <a:t>ендік</a:t>
            </a:r>
            <a:r>
              <a:rPr lang="ru-RU" sz="2400" dirty="0"/>
              <a:t> </a:t>
            </a:r>
            <a:r>
              <a:rPr lang="ru-RU" sz="2400" dirty="0" err="1"/>
              <a:t>бойынша</a:t>
            </a:r>
            <a:r>
              <a:rPr lang="ru-RU" sz="2400" dirty="0"/>
              <a:t> </a:t>
            </a:r>
            <a:r>
              <a:rPr lang="ru-RU" sz="2400" dirty="0" err="1"/>
              <a:t>біркелкі</a:t>
            </a:r>
            <a:r>
              <a:rPr lang="ru-RU" sz="2400" dirty="0"/>
              <a:t> </a:t>
            </a:r>
            <a:r>
              <a:rPr lang="ru-RU" sz="2400" dirty="0" err="1"/>
              <a:t>бөлінбеуі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468635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23AB7C1-5F20-4B57-9721-95F99E1F8480}"/>
              </a:ext>
            </a:extLst>
          </p:cNvPr>
          <p:cNvSpPr/>
          <p:nvPr/>
        </p:nvSpPr>
        <p:spPr>
          <a:xfrm>
            <a:off x="827584" y="332656"/>
            <a:ext cx="7992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</a:rPr>
              <a:t>Азоналдылық</a:t>
            </a:r>
            <a:r>
              <a:rPr lang="ru-RU" sz="2400" dirty="0">
                <a:solidFill>
                  <a:srgbClr val="000000"/>
                </a:solidFill>
              </a:rPr>
              <a:t> - </a:t>
            </a:r>
            <a:r>
              <a:rPr lang="ru-RU" sz="2400" dirty="0" err="1">
                <a:solidFill>
                  <a:srgbClr val="000000"/>
                </a:solidFill>
              </a:rPr>
              <a:t>эндогендік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ru-RU" sz="2400" dirty="0" err="1">
                <a:solidFill>
                  <a:srgbClr val="000000"/>
                </a:solidFill>
              </a:rPr>
              <a:t>процестердің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ru-RU" sz="2400" dirty="0" err="1">
                <a:solidFill>
                  <a:srgbClr val="000000"/>
                </a:solidFill>
              </a:rPr>
              <a:t>пайда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ru-RU" sz="2400" dirty="0" err="1">
                <a:solidFill>
                  <a:srgbClr val="000000"/>
                </a:solidFill>
              </a:rPr>
              <a:t>болуымен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ru-RU" sz="2400" dirty="0" err="1">
                <a:solidFill>
                  <a:srgbClr val="000000"/>
                </a:solidFill>
              </a:rPr>
              <a:t>байланысты</a:t>
            </a:r>
            <a:r>
              <a:rPr lang="ru-RU" sz="2400" dirty="0">
                <a:solidFill>
                  <a:srgbClr val="000000"/>
                </a:solidFill>
              </a:rPr>
              <a:t>, </a:t>
            </a:r>
            <a:r>
              <a:rPr lang="ru-RU" sz="2400" dirty="0" err="1">
                <a:solidFill>
                  <a:srgbClr val="000000"/>
                </a:solidFill>
              </a:rPr>
              <a:t>компоненттер</a:t>
            </a:r>
            <a:r>
              <a:rPr lang="ru-RU" sz="2400" dirty="0">
                <a:solidFill>
                  <a:srgbClr val="000000"/>
                </a:solidFill>
              </a:rPr>
              <a:t> мен </a:t>
            </a:r>
            <a:r>
              <a:rPr lang="ru-RU" sz="2400" dirty="0" err="1">
                <a:solidFill>
                  <a:srgbClr val="000000"/>
                </a:solidFill>
              </a:rPr>
              <a:t>кешендердің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ru-RU" sz="2400" dirty="0" err="1">
                <a:solidFill>
                  <a:srgbClr val="000000"/>
                </a:solidFill>
              </a:rPr>
              <a:t>өзгеруі</a:t>
            </a:r>
            <a:r>
              <a:rPr lang="ru-RU" sz="2400" dirty="0">
                <a:solidFill>
                  <a:srgbClr val="000000"/>
                </a:solidFill>
              </a:rPr>
              <a:t>. Азоналдылықтың </a:t>
            </a:r>
            <a:r>
              <a:rPr lang="ru-RU" sz="2400" dirty="0" err="1">
                <a:solidFill>
                  <a:srgbClr val="000000"/>
                </a:solidFill>
              </a:rPr>
              <a:t>себебі</a:t>
            </a:r>
            <a:r>
              <a:rPr lang="ru-RU" sz="2400" dirty="0">
                <a:solidFill>
                  <a:srgbClr val="000000"/>
                </a:solidFill>
              </a:rPr>
              <a:t>-жер </a:t>
            </a:r>
            <a:r>
              <a:rPr lang="ru-RU" sz="2400" dirty="0" err="1">
                <a:solidFill>
                  <a:srgbClr val="000000"/>
                </a:solidFill>
              </a:rPr>
              <a:t>бетінің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ru-RU" sz="2400" dirty="0" err="1">
                <a:solidFill>
                  <a:srgbClr val="000000"/>
                </a:solidFill>
              </a:rPr>
              <a:t>гетерогенділігі</a:t>
            </a:r>
            <a:r>
              <a:rPr lang="ru-RU" sz="2400" dirty="0">
                <a:solidFill>
                  <a:srgbClr val="000000"/>
                </a:solidFill>
              </a:rPr>
              <a:t>, </a:t>
            </a:r>
            <a:r>
              <a:rPr lang="ru-RU" sz="2400" dirty="0" err="1">
                <a:solidFill>
                  <a:srgbClr val="000000"/>
                </a:solidFill>
              </a:rPr>
              <a:t>материктер</a:t>
            </a:r>
            <a:r>
              <a:rPr lang="ru-RU" sz="2400" dirty="0">
                <a:solidFill>
                  <a:srgbClr val="000000"/>
                </a:solidFill>
              </a:rPr>
              <a:t> мен </a:t>
            </a:r>
            <a:r>
              <a:rPr lang="ru-RU" sz="2400" dirty="0" err="1">
                <a:solidFill>
                  <a:srgbClr val="000000"/>
                </a:solidFill>
              </a:rPr>
              <a:t>мұхиттардың</a:t>
            </a:r>
            <a:r>
              <a:rPr lang="ru-RU" sz="2400" dirty="0">
                <a:solidFill>
                  <a:srgbClr val="000000"/>
                </a:solidFill>
              </a:rPr>
              <a:t>, </a:t>
            </a:r>
            <a:r>
              <a:rPr lang="ru-RU" sz="2400" dirty="0" err="1">
                <a:solidFill>
                  <a:srgbClr val="000000"/>
                </a:solidFill>
              </a:rPr>
              <a:t>материктерде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ru-RU" sz="2400" dirty="0" err="1">
                <a:solidFill>
                  <a:srgbClr val="000000"/>
                </a:solidFill>
              </a:rPr>
              <a:t>таулар</a:t>
            </a:r>
            <a:r>
              <a:rPr lang="ru-RU" sz="2400" dirty="0">
                <a:solidFill>
                  <a:srgbClr val="000000"/>
                </a:solidFill>
              </a:rPr>
              <a:t> мен </a:t>
            </a:r>
            <a:r>
              <a:rPr lang="ru-RU" sz="2400" dirty="0" err="1">
                <a:solidFill>
                  <a:srgbClr val="000000"/>
                </a:solidFill>
              </a:rPr>
              <a:t>жазықтардың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ru-RU" sz="2400" dirty="0" err="1">
                <a:solidFill>
                  <a:srgbClr val="000000"/>
                </a:solidFill>
              </a:rPr>
              <a:t>болуы</a:t>
            </a:r>
            <a:r>
              <a:rPr lang="ru-RU" sz="2400" dirty="0">
                <a:solidFill>
                  <a:srgbClr val="000000"/>
                </a:solidFill>
              </a:rPr>
              <a:t>, </a:t>
            </a:r>
            <a:r>
              <a:rPr lang="ru-RU" sz="2400" dirty="0" err="1">
                <a:solidFill>
                  <a:srgbClr val="000000"/>
                </a:solidFill>
              </a:rPr>
              <a:t>жергілікті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ru-RU" sz="2400" dirty="0" err="1">
                <a:solidFill>
                  <a:srgbClr val="000000"/>
                </a:solidFill>
              </a:rPr>
              <a:t>факторлардың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ru-RU" sz="2400" dirty="0" err="1">
                <a:solidFill>
                  <a:srgbClr val="000000"/>
                </a:solidFill>
              </a:rPr>
              <a:t>өзіндік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ru-RU" sz="2400" dirty="0" err="1">
                <a:solidFill>
                  <a:srgbClr val="000000"/>
                </a:solidFill>
              </a:rPr>
              <a:t>ерекшелігі</a:t>
            </a:r>
            <a:r>
              <a:rPr lang="ru-RU" sz="2400" dirty="0">
                <a:solidFill>
                  <a:srgbClr val="000000"/>
                </a:solidFill>
              </a:rPr>
              <a:t>: тау </a:t>
            </a:r>
            <a:r>
              <a:rPr lang="ru-RU" sz="2400" dirty="0" err="1">
                <a:solidFill>
                  <a:srgbClr val="000000"/>
                </a:solidFill>
              </a:rPr>
              <a:t>жыныстарының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ru-RU" sz="2400" dirty="0" err="1">
                <a:solidFill>
                  <a:srgbClr val="000000"/>
                </a:solidFill>
              </a:rPr>
              <a:t>құрамы</a:t>
            </a:r>
            <a:r>
              <a:rPr lang="ru-RU" sz="2400" dirty="0">
                <a:solidFill>
                  <a:srgbClr val="000000"/>
                </a:solidFill>
              </a:rPr>
              <a:t>, жер </a:t>
            </a:r>
            <a:r>
              <a:rPr lang="ru-RU" sz="2400" dirty="0" err="1">
                <a:solidFill>
                  <a:srgbClr val="000000"/>
                </a:solidFill>
              </a:rPr>
              <a:t>бедері</a:t>
            </a:r>
            <a:r>
              <a:rPr lang="ru-RU" sz="2400" dirty="0">
                <a:solidFill>
                  <a:srgbClr val="000000"/>
                </a:solidFill>
              </a:rPr>
              <a:t>, </a:t>
            </a:r>
            <a:r>
              <a:rPr lang="ru-RU" sz="2400" dirty="0" err="1">
                <a:solidFill>
                  <a:srgbClr val="000000"/>
                </a:solidFill>
              </a:rPr>
              <a:t>ылғалдану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ru-RU" sz="2400" dirty="0" err="1">
                <a:solidFill>
                  <a:srgbClr val="000000"/>
                </a:solidFill>
              </a:rPr>
              <a:t>шарттары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ru-RU" sz="2400" dirty="0" err="1">
                <a:solidFill>
                  <a:srgbClr val="000000"/>
                </a:solidFill>
              </a:rPr>
              <a:t>және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ru-RU" sz="2400" dirty="0" err="1">
                <a:solidFill>
                  <a:srgbClr val="000000"/>
                </a:solidFill>
              </a:rPr>
              <a:t>т.б</a:t>
            </a:r>
            <a:r>
              <a:rPr lang="ru-RU" sz="2400" dirty="0">
                <a:solidFill>
                  <a:srgbClr val="000000"/>
                </a:solidFill>
              </a:rPr>
              <a:t>. </a:t>
            </a:r>
            <a:r>
              <a:rPr lang="ru-RU" sz="2400" b="1" dirty="0" err="1">
                <a:solidFill>
                  <a:srgbClr val="000000"/>
                </a:solidFill>
              </a:rPr>
              <a:t>Эндогендік</a:t>
            </a:r>
            <a:r>
              <a:rPr lang="ru-RU" sz="2400" b="1" dirty="0">
                <a:solidFill>
                  <a:srgbClr val="000000"/>
                </a:solidFill>
              </a:rPr>
              <a:t> жер </a:t>
            </a:r>
            <a:r>
              <a:rPr lang="ru-RU" sz="2400" b="1" dirty="0" err="1">
                <a:solidFill>
                  <a:srgbClr val="000000"/>
                </a:solidFill>
              </a:rPr>
              <a:t>бедері</a:t>
            </a:r>
            <a:r>
              <a:rPr lang="ru-RU" sz="2400" b="1" dirty="0">
                <a:solidFill>
                  <a:srgbClr val="000000"/>
                </a:solidFill>
              </a:rPr>
              <a:t> </a:t>
            </a:r>
            <a:r>
              <a:rPr lang="ru-RU" sz="2400" b="1" dirty="0" err="1">
                <a:solidFill>
                  <a:srgbClr val="000000"/>
                </a:solidFill>
              </a:rPr>
              <a:t>азоналды</a:t>
            </a:r>
            <a:r>
              <a:rPr lang="ru-RU" sz="2400" dirty="0">
                <a:solidFill>
                  <a:srgbClr val="000000"/>
                </a:solidFill>
              </a:rPr>
              <a:t>, </a:t>
            </a:r>
            <a:r>
              <a:rPr lang="ru-RU" sz="2400" dirty="0" err="1">
                <a:solidFill>
                  <a:srgbClr val="000000"/>
                </a:solidFill>
              </a:rPr>
              <a:t>яғни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ru-RU" sz="2400" dirty="0" err="1">
                <a:solidFill>
                  <a:srgbClr val="000000"/>
                </a:solidFill>
              </a:rPr>
              <a:t>жанартаулар</a:t>
            </a:r>
            <a:r>
              <a:rPr lang="ru-RU" sz="2400" dirty="0">
                <a:solidFill>
                  <a:srgbClr val="000000"/>
                </a:solidFill>
              </a:rPr>
              <a:t> мен </a:t>
            </a:r>
            <a:r>
              <a:rPr lang="ru-RU" sz="2400" dirty="0" err="1">
                <a:solidFill>
                  <a:srgbClr val="000000"/>
                </a:solidFill>
              </a:rPr>
              <a:t>тектоникалық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ru-RU" sz="2400" dirty="0" err="1">
                <a:solidFill>
                  <a:srgbClr val="000000"/>
                </a:solidFill>
              </a:rPr>
              <a:t>таулардың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ru-RU" sz="2400" dirty="0" err="1">
                <a:solidFill>
                  <a:srgbClr val="000000"/>
                </a:solidFill>
              </a:rPr>
              <a:t>орналасуы</a:t>
            </a:r>
            <a:r>
              <a:rPr lang="ru-RU" sz="2400" dirty="0">
                <a:solidFill>
                  <a:srgbClr val="000000"/>
                </a:solidFill>
              </a:rPr>
              <a:t>, </a:t>
            </a:r>
            <a:r>
              <a:rPr lang="ru-RU" sz="2400" dirty="0" err="1">
                <a:solidFill>
                  <a:srgbClr val="000000"/>
                </a:solidFill>
              </a:rPr>
              <a:t>құрлықтар</a:t>
            </a:r>
            <a:r>
              <a:rPr lang="ru-RU" sz="2400" dirty="0">
                <a:solidFill>
                  <a:srgbClr val="000000"/>
                </a:solidFill>
              </a:rPr>
              <a:t> мен </a:t>
            </a:r>
            <a:r>
              <a:rPr lang="ru-RU" sz="2400" dirty="0" err="1">
                <a:solidFill>
                  <a:srgbClr val="000000"/>
                </a:solidFill>
              </a:rPr>
              <a:t>мұхиттардың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ru-RU" sz="2400" dirty="0" err="1">
                <a:solidFill>
                  <a:srgbClr val="000000"/>
                </a:solidFill>
              </a:rPr>
              <a:t>құрылымы</a:t>
            </a:r>
            <a:r>
              <a:rPr lang="ru-RU" sz="2400" dirty="0">
                <a:solidFill>
                  <a:srgbClr val="000000"/>
                </a:solidFill>
              </a:rPr>
              <a:t>.</a:t>
            </a:r>
          </a:p>
          <a:p>
            <a:pPr algn="just"/>
            <a:endParaRPr lang="ru-RU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6783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772D50A-FF4C-4852-A858-9A6D28E17D31}"/>
              </a:ext>
            </a:extLst>
          </p:cNvPr>
          <p:cNvSpPr/>
          <p:nvPr/>
        </p:nvSpPr>
        <p:spPr>
          <a:xfrm>
            <a:off x="827584" y="1124744"/>
            <a:ext cx="73448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Азоналдылықтың </a:t>
            </a:r>
            <a:r>
              <a:rPr lang="ru-RU" sz="2400" dirty="0" err="1"/>
              <a:t>көрінуінің</a:t>
            </a:r>
            <a:r>
              <a:rPr lang="ru-RU" sz="2400" dirty="0"/>
              <a:t> </a:t>
            </a:r>
            <a:r>
              <a:rPr lang="ru-RU" sz="2400" dirty="0" err="1"/>
              <a:t>екі</a:t>
            </a:r>
            <a:r>
              <a:rPr lang="ru-RU" sz="2400" dirty="0"/>
              <a:t> </a:t>
            </a:r>
            <a:r>
              <a:rPr lang="ru-RU" sz="2400" dirty="0" err="1"/>
              <a:t>негізгі</a:t>
            </a:r>
            <a:r>
              <a:rPr lang="ru-RU" sz="2400" dirty="0"/>
              <a:t> </a:t>
            </a:r>
            <a:r>
              <a:rPr lang="ru-RU" sz="2400" dirty="0" err="1"/>
              <a:t>формасы</a:t>
            </a:r>
            <a:r>
              <a:rPr lang="ru-RU" sz="2400" dirty="0"/>
              <a:t> бар:</a:t>
            </a: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2400" dirty="0" err="1"/>
              <a:t>географиялық</a:t>
            </a:r>
            <a:r>
              <a:rPr lang="ru-RU" sz="2400" dirty="0"/>
              <a:t> </a:t>
            </a:r>
            <a:r>
              <a:rPr lang="ru-RU" sz="2400" dirty="0" err="1"/>
              <a:t>аймақтардың</a:t>
            </a:r>
            <a:r>
              <a:rPr lang="ru-RU" sz="2400" dirty="0"/>
              <a:t> секторы</a:t>
            </a: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ru-RU" sz="2400" dirty="0"/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2400" dirty="0" err="1"/>
              <a:t>биіктік</a:t>
            </a:r>
            <a:r>
              <a:rPr lang="ru-RU" sz="2400" dirty="0"/>
              <a:t> </a:t>
            </a:r>
            <a:r>
              <a:rPr lang="ru-RU" sz="2400" dirty="0" err="1"/>
              <a:t>белдеуі</a:t>
            </a:r>
            <a:r>
              <a:rPr lang="ru-RU" sz="2400" dirty="0"/>
              <a:t>.</a:t>
            </a:r>
            <a:endParaRPr lang="ru-RU" sz="2400" dirty="0">
              <a:solidFill>
                <a:srgbClr val="000000"/>
              </a:solidFill>
            </a:endParaRPr>
          </a:p>
          <a:p>
            <a:pPr algn="just"/>
            <a:endParaRPr lang="ru-RU" sz="2400" dirty="0">
              <a:solidFill>
                <a:srgbClr val="000000"/>
              </a:solidFill>
            </a:endParaRPr>
          </a:p>
          <a:p>
            <a:pPr algn="just"/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</a:rPr>
              <a:t>Секторлық</a:t>
            </a:r>
            <a:r>
              <a:rPr lang="ru-RU" sz="2400" dirty="0"/>
              <a:t> -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аймақтық</a:t>
            </a:r>
            <a:r>
              <a:rPr lang="ru-RU" sz="2400" dirty="0"/>
              <a:t> </a:t>
            </a:r>
            <a:r>
              <a:rPr lang="ru-RU" sz="2400" dirty="0" err="1"/>
              <a:t>сияқты</a:t>
            </a:r>
            <a:r>
              <a:rPr lang="ru-RU" sz="2400" dirty="0"/>
              <a:t> </a:t>
            </a:r>
            <a:r>
              <a:rPr lang="ru-RU" sz="2400" dirty="0" err="1"/>
              <a:t>әмбебап</a:t>
            </a:r>
            <a:r>
              <a:rPr lang="ru-RU" sz="2400" dirty="0"/>
              <a:t> </a:t>
            </a:r>
            <a:r>
              <a:rPr lang="ru-RU" sz="2400" dirty="0" err="1"/>
              <a:t>географиялық</a:t>
            </a:r>
            <a:r>
              <a:rPr lang="ru-RU" sz="2400" dirty="0"/>
              <a:t> </a:t>
            </a:r>
            <a:r>
              <a:rPr lang="ru-RU" sz="2400" dirty="0" err="1"/>
              <a:t>заңдылық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71862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9482BD4-73EE-4A77-9160-7578E1ED4965}"/>
              </a:ext>
            </a:extLst>
          </p:cNvPr>
          <p:cNvSpPr/>
          <p:nvPr/>
        </p:nvSpPr>
        <p:spPr>
          <a:xfrm>
            <a:off x="539552" y="692696"/>
            <a:ext cx="78488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Биіктік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белдеулігі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- белдіктердің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етектен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таудың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басына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қарай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тұрақты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ауысуы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Биіктік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белдеулері-бұл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көшірмелер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емес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ендік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аймақтардың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аналогтары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олардың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бөлінуі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күн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сәулесінің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түсу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бұрышының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өзгеруіне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емес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биіктікпен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температураның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төмендеуіне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негізделген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Сонымен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қатар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тауларда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күн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радиациясының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спектрі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өзгереді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ультракүлгін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сәулелердің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үлесі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артады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Тауға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көтерілгенде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қысым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төмендейді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сондай-ақ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экватордан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полюстерге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ауысқан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кездегідей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күн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мен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түннің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ұзақтығы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өзгермейді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567017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65A045FB-3C1D-4BD2-85BE-C962E5D8D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85" y="260648"/>
            <a:ext cx="7412377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A1010F9-214C-49B8-8A16-3FB9D7744DA5}"/>
              </a:ext>
            </a:extLst>
          </p:cNvPr>
          <p:cNvSpPr/>
          <p:nvPr/>
        </p:nvSpPr>
        <p:spPr>
          <a:xfrm>
            <a:off x="910966" y="4365104"/>
            <a:ext cx="7200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Рис. 2. Схема высотных поясов растительности Закавказья. </a:t>
            </a:r>
          </a:p>
          <a:p>
            <a:pPr algn="just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Пояса: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вечного снега и льда,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высокогорной пустыни,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альпийский,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субальпийский,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высокогорных лесов с преобладанием восточного дуба,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елово-пихтовых лесов,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7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буковых лесов,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8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смешанных лиственных колхидских лесов,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9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лесов с преобладанием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грузинскогог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дуба,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10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полупустынь, степей и сухолюбивых редколесий,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11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пустынь</a:t>
            </a:r>
          </a:p>
        </p:txBody>
      </p:sp>
    </p:spTree>
    <p:extLst>
      <p:ext uri="{BB962C8B-B14F-4D97-AF65-F5344CB8AC3E}">
        <p14:creationId xmlns:p14="http://schemas.microsoft.com/office/powerpoint/2010/main" val="30860313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2708F49-2CFB-406D-A800-19F97657C6E9}"/>
              </a:ext>
            </a:extLst>
          </p:cNvPr>
          <p:cNvSpPr/>
          <p:nvPr/>
        </p:nvSpPr>
        <p:spPr>
          <a:xfrm>
            <a:off x="899592" y="764704"/>
            <a:ext cx="7776864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Ландшафттанудың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негізгі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бірлігі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ландшафт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яғни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жер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қыртысынан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бастап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 осы ТК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мекендейтін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жануарларға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дейінгі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барлық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негізгі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компоненттер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тікелей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қатысатын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осындай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толық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ТАК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болып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саналады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endParaRPr lang="ru-RU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2400" b="1" dirty="0"/>
              <a:t>"Ландшафт" </a:t>
            </a:r>
            <a:r>
              <a:rPr lang="ru-RU" sz="2400" b="1" dirty="0" err="1"/>
              <a:t>терминінің</a:t>
            </a:r>
            <a:r>
              <a:rPr lang="ru-RU" sz="2400" b="1" dirty="0"/>
              <a:t> </a:t>
            </a:r>
            <a:r>
              <a:rPr lang="ru-RU" sz="2400" b="1" dirty="0" err="1"/>
              <a:t>үш</a:t>
            </a:r>
            <a:r>
              <a:rPr lang="ru-RU" sz="2400" b="1" dirty="0"/>
              <a:t> </a:t>
            </a:r>
            <a:r>
              <a:rPr lang="ru-RU" sz="2400" b="1" dirty="0" err="1"/>
              <a:t>түсіндірмесі</a:t>
            </a:r>
            <a:r>
              <a:rPr lang="ru-RU" sz="2400" b="1" dirty="0"/>
              <a:t> бар:</a:t>
            </a:r>
          </a:p>
          <a:p>
            <a:pPr algn="ctr"/>
            <a:endParaRPr lang="ru-RU" sz="2400" b="1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 err="1"/>
              <a:t>аймақтық</a:t>
            </a:r>
            <a:r>
              <a:rPr lang="ru-RU" sz="2400" dirty="0"/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2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 err="1"/>
              <a:t>типологиялық</a:t>
            </a:r>
            <a:r>
              <a:rPr lang="ru-RU" sz="2400" dirty="0"/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2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 err="1"/>
              <a:t>жалпы</a:t>
            </a:r>
            <a:r>
              <a:rPr lang="ru-RU" sz="2400" dirty="0"/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2400" dirty="0"/>
          </a:p>
          <a:p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66136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FD9494D-735B-49EF-B281-73A35273B8DC}"/>
              </a:ext>
            </a:extLst>
          </p:cNvPr>
          <p:cNvSpPr/>
          <p:nvPr/>
        </p:nvSpPr>
        <p:spPr>
          <a:xfrm>
            <a:off x="899592" y="692696"/>
            <a:ext cx="77048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Аймақтық</a:t>
            </a:r>
            <a:r>
              <a:rPr lang="ru-RU" sz="2400" dirty="0"/>
              <a:t> </a:t>
            </a:r>
            <a:r>
              <a:rPr lang="ru-RU" sz="2400" dirty="0" err="1"/>
              <a:t>түсіндіруге</a:t>
            </a:r>
            <a:r>
              <a:rPr lang="ru-RU" sz="2400" dirty="0"/>
              <a:t> </a:t>
            </a:r>
            <a:r>
              <a:rPr lang="ru-RU" sz="2400" dirty="0" err="1"/>
              <a:t>сәйкес</a:t>
            </a:r>
            <a:r>
              <a:rPr lang="ru-RU" sz="2400" dirty="0"/>
              <a:t> ландшафт </a:t>
            </a:r>
            <a:r>
              <a:rPr lang="ru-RU" sz="2400" dirty="0" err="1"/>
              <a:t>географиялық</a:t>
            </a:r>
            <a:r>
              <a:rPr lang="ru-RU" sz="2400" dirty="0"/>
              <a:t> </a:t>
            </a:r>
            <a:r>
              <a:rPr lang="ru-RU" sz="2400" dirty="0" err="1"/>
              <a:t>атауы</a:t>
            </a:r>
            <a:r>
              <a:rPr lang="ru-RU" sz="2400" dirty="0"/>
              <a:t> мен </a:t>
            </a:r>
            <a:r>
              <a:rPr lang="ru-RU" sz="2400" dirty="0" err="1"/>
              <a:t>картада</a:t>
            </a:r>
            <a:r>
              <a:rPr lang="ru-RU" sz="2400" dirty="0"/>
              <a:t> </a:t>
            </a:r>
            <a:r>
              <a:rPr lang="ru-RU" sz="2400" dirty="0" err="1"/>
              <a:t>нақты</a:t>
            </a:r>
            <a:r>
              <a:rPr lang="ru-RU" sz="2400" dirty="0"/>
              <a:t> </a:t>
            </a:r>
            <a:r>
              <a:rPr lang="ru-RU" sz="2400" dirty="0" err="1"/>
              <a:t>орналасуы</a:t>
            </a:r>
            <a:r>
              <a:rPr lang="ru-RU" sz="2400" dirty="0"/>
              <a:t> бар </a:t>
            </a:r>
            <a:r>
              <a:rPr lang="ru-RU" sz="2400" dirty="0" err="1"/>
              <a:t>ерекше</a:t>
            </a:r>
            <a:r>
              <a:rPr lang="ru-RU" sz="2400" dirty="0"/>
              <a:t> </a:t>
            </a:r>
            <a:r>
              <a:rPr lang="ru-RU" sz="2400" dirty="0" err="1"/>
              <a:t>кешен</a:t>
            </a:r>
            <a:r>
              <a:rPr lang="ru-RU" sz="2400" dirty="0"/>
              <a:t> </a:t>
            </a:r>
            <a:r>
              <a:rPr lang="ru-RU" sz="2400" dirty="0" err="1"/>
              <a:t>ретінде</a:t>
            </a:r>
            <a:r>
              <a:rPr lang="ru-RU" sz="2400" dirty="0"/>
              <a:t> </a:t>
            </a:r>
            <a:r>
              <a:rPr lang="ru-RU" sz="2400" dirty="0" err="1"/>
              <a:t>белгілі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жеке</a:t>
            </a:r>
            <a:r>
              <a:rPr lang="ru-RU" sz="2400" dirty="0"/>
              <a:t> ТАК </a:t>
            </a:r>
            <a:r>
              <a:rPr lang="ru-RU" sz="2400" dirty="0" err="1"/>
              <a:t>ретінде</a:t>
            </a:r>
            <a:r>
              <a:rPr lang="ru-RU" sz="2400" dirty="0"/>
              <a:t> </a:t>
            </a:r>
            <a:r>
              <a:rPr lang="ru-RU" sz="2400" dirty="0" err="1"/>
              <a:t>түсініледі</a:t>
            </a:r>
            <a:r>
              <a:rPr lang="ru-RU" sz="2400" dirty="0"/>
              <a:t>. </a:t>
            </a:r>
            <a:r>
              <a:rPr lang="ru-RU" sz="2400" dirty="0" err="1"/>
              <a:t>Мұндай</a:t>
            </a:r>
            <a:r>
              <a:rPr lang="ru-RU" sz="2400" dirty="0"/>
              <a:t> </a:t>
            </a:r>
            <a:r>
              <a:rPr lang="ru-RU" sz="2400" dirty="0" err="1"/>
              <a:t>көзқарасты</a:t>
            </a:r>
            <a:r>
              <a:rPr lang="ru-RU" sz="2400" dirty="0"/>
              <a:t> </a:t>
            </a:r>
            <a:r>
              <a:rPr lang="ru-RU" sz="2400" dirty="0" err="1"/>
              <a:t>л.с</a:t>
            </a:r>
            <a:r>
              <a:rPr lang="ru-RU" sz="2400" dirty="0"/>
              <a:t>. Берг, А.А. Григорьев, С. В. </a:t>
            </a:r>
            <a:r>
              <a:rPr lang="ru-RU" sz="2400" dirty="0" err="1"/>
              <a:t>Калесник</a:t>
            </a:r>
            <a:r>
              <a:rPr lang="ru-RU" sz="2400" dirty="0"/>
              <a:t> </a:t>
            </a:r>
            <a:r>
              <a:rPr lang="ru-RU" sz="2400" dirty="0" err="1"/>
              <a:t>айтқан</a:t>
            </a:r>
            <a:r>
              <a:rPr lang="ru-RU" sz="2400" dirty="0"/>
              <a:t>, оны Солнцев, А. Г. Исаченко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басқалары</a:t>
            </a:r>
            <a:r>
              <a:rPr lang="ru-RU" sz="2400" dirty="0"/>
              <a:t> </a:t>
            </a:r>
            <a:r>
              <a:rPr lang="ru-RU" sz="2400" dirty="0" err="1"/>
              <a:t>ұстанады</a:t>
            </a:r>
            <a:r>
              <a:rPr lang="ru-RU" sz="2400" dirty="0"/>
              <a:t>. </a:t>
            </a:r>
            <a:r>
              <a:rPr lang="ru-RU" sz="2400" dirty="0" err="1"/>
              <a:t>Ландшафттарды</a:t>
            </a:r>
            <a:r>
              <a:rPr lang="ru-RU" sz="2400" dirty="0"/>
              <a:t> </a:t>
            </a:r>
            <a:r>
              <a:rPr lang="ru-RU" sz="2400" dirty="0" err="1"/>
              <a:t>зерттеудің</a:t>
            </a:r>
            <a:r>
              <a:rPr lang="ru-RU" sz="2400" dirty="0"/>
              <a:t> </a:t>
            </a:r>
            <a:r>
              <a:rPr lang="ru-RU" sz="2400" dirty="0" err="1"/>
              <a:t>аймақтық</a:t>
            </a:r>
            <a:r>
              <a:rPr lang="ru-RU" sz="2400" dirty="0"/>
              <a:t> </a:t>
            </a:r>
            <a:r>
              <a:rPr lang="ru-RU" sz="2400" dirty="0" err="1"/>
              <a:t>тәсілі</a:t>
            </a:r>
            <a:r>
              <a:rPr lang="ru-RU" sz="2400" dirty="0"/>
              <a:t> </a:t>
            </a:r>
            <a:r>
              <a:rPr lang="ru-RU" sz="2400" dirty="0" err="1"/>
              <a:t>өте</a:t>
            </a:r>
            <a:r>
              <a:rPr lang="ru-RU" sz="2400" dirty="0"/>
              <a:t> </a:t>
            </a:r>
            <a:r>
              <a:rPr lang="ru-RU" sz="2400" dirty="0" err="1"/>
              <a:t>жемісті</a:t>
            </a:r>
            <a:r>
              <a:rPr lang="ru-RU" sz="2400" dirty="0"/>
              <a:t> </a:t>
            </a:r>
            <a:r>
              <a:rPr lang="ru-RU" sz="2400" dirty="0" err="1"/>
              <a:t>болды</a:t>
            </a:r>
            <a:r>
              <a:rPr lang="ru-RU" sz="2400" dirty="0"/>
              <a:t>.</a:t>
            </a:r>
          </a:p>
        </p:txBody>
      </p:sp>
      <p:pic>
        <p:nvPicPr>
          <p:cNvPr id="4098" name="Picture 2" descr="Природно-антропогенные ландшафты">
            <a:extLst>
              <a:ext uri="{FF2B5EF4-FFF2-40B4-BE49-F238E27FC236}">
                <a16:creationId xmlns:a16="http://schemas.microsoft.com/office/drawing/2014/main" id="{1FB2D581-7EC4-4D32-AC4A-54777EF42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005064"/>
            <a:ext cx="4710448" cy="242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60297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45953E4-1A54-42C5-B442-F92815D8E5B8}"/>
              </a:ext>
            </a:extLst>
          </p:cNvPr>
          <p:cNvSpPr/>
          <p:nvPr/>
        </p:nvSpPr>
        <p:spPr>
          <a:xfrm>
            <a:off x="683568" y="243512"/>
            <a:ext cx="792088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Типологиялық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түсінік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бойынша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(Л.С. Берг, Н.А.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Гвоздецкий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 В. А. Дементьев)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ландшафт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–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бұл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табиғи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аумақтық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кешеннің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түрі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Топырақтануда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топырақтың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түрлері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туралы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геоморфологияда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–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рельефтің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түрлері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туралы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түсінік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бар, ал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ландшафттануда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ландшафттың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түрлері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ұрпағы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айтуға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болады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Типологиялық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тәсіл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ауданы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бойынша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елеулі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өңірлердің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ТАК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орташа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және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шағын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масштабты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картографиялау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кезінде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қажет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endParaRPr lang="ru-RU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endParaRPr lang="ru-RU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b="1" dirty="0"/>
              <a:t>"Ландшафт"</a:t>
            </a:r>
            <a:r>
              <a:rPr lang="ru-RU" sz="2400" dirty="0"/>
              <a:t> </a:t>
            </a:r>
            <a:r>
              <a:rPr lang="ru-RU" sz="2400" dirty="0" err="1"/>
              <a:t>терминінің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</a:rPr>
              <a:t>жалпы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түсіндірмесі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400" dirty="0"/>
              <a:t>Д. </a:t>
            </a:r>
            <a:r>
              <a:rPr lang="ru-RU" sz="2400" dirty="0" err="1"/>
              <a:t>Л.Арманд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Ф. Н. </a:t>
            </a:r>
            <a:r>
              <a:rPr lang="ru-RU" sz="2400" dirty="0" err="1"/>
              <a:t>Мильковтың</a:t>
            </a:r>
            <a:r>
              <a:rPr lang="ru-RU" sz="2400" dirty="0"/>
              <a:t> </a:t>
            </a:r>
            <a:r>
              <a:rPr lang="ru-RU" sz="2400" dirty="0" err="1"/>
              <a:t>еңбектерінде</a:t>
            </a:r>
            <a:r>
              <a:rPr lang="ru-RU" sz="2400" dirty="0"/>
              <a:t> </a:t>
            </a:r>
            <a:r>
              <a:rPr lang="ru-RU" sz="2400" dirty="0" err="1"/>
              <a:t>кездеседі</a:t>
            </a:r>
            <a:r>
              <a:rPr lang="ru-RU" sz="2400" dirty="0"/>
              <a:t>. </a:t>
            </a:r>
            <a:r>
              <a:rPr lang="ru-RU" sz="2400" dirty="0" err="1"/>
              <a:t>Олардың</a:t>
            </a:r>
            <a:r>
              <a:rPr lang="ru-RU" sz="2400" dirty="0"/>
              <a:t> </a:t>
            </a:r>
            <a:r>
              <a:rPr lang="ru-RU" sz="2400" dirty="0" err="1"/>
              <a:t>түсінігінде</a:t>
            </a:r>
            <a:r>
              <a:rPr lang="ru-RU" sz="2400" dirty="0"/>
              <a:t> "ландшафт" </a:t>
            </a:r>
            <a:r>
              <a:rPr lang="ru-RU" sz="2400" dirty="0" err="1"/>
              <a:t>синонимдері</a:t>
            </a:r>
            <a:r>
              <a:rPr lang="ru-RU" sz="2400" dirty="0"/>
              <a:t> - </a:t>
            </a:r>
            <a:r>
              <a:rPr lang="ru-RU" sz="2400" dirty="0" err="1"/>
              <a:t>табиғи</a:t>
            </a:r>
            <a:r>
              <a:rPr lang="ru-RU" sz="2400" dirty="0"/>
              <a:t> </a:t>
            </a:r>
            <a:r>
              <a:rPr lang="ru-RU" sz="2400" dirty="0" err="1"/>
              <a:t>аумақтық</a:t>
            </a:r>
            <a:r>
              <a:rPr lang="ru-RU" sz="2400" dirty="0"/>
              <a:t> </a:t>
            </a:r>
            <a:r>
              <a:rPr lang="ru-RU" sz="2400" dirty="0" err="1"/>
              <a:t>кешен</a:t>
            </a:r>
            <a:r>
              <a:rPr lang="ru-RU" sz="2400" dirty="0"/>
              <a:t>, </a:t>
            </a:r>
            <a:r>
              <a:rPr lang="ru-RU" sz="2400" dirty="0" err="1"/>
              <a:t>географиялық</a:t>
            </a:r>
            <a:r>
              <a:rPr lang="ru-RU" sz="2400" dirty="0"/>
              <a:t> </a:t>
            </a:r>
            <a:r>
              <a:rPr lang="ru-RU" sz="2400" dirty="0" err="1"/>
              <a:t>кешен</a:t>
            </a:r>
            <a:r>
              <a:rPr lang="ru-RU" sz="2400" dirty="0"/>
              <a:t>. Полесье ландшафты, </a:t>
            </a:r>
            <a:r>
              <a:rPr lang="ru-RU" sz="2400" dirty="0" err="1"/>
              <a:t>батпақты</a:t>
            </a:r>
            <a:r>
              <a:rPr lang="ru-RU" sz="2400" dirty="0"/>
              <a:t> ландшафт </a:t>
            </a:r>
            <a:r>
              <a:rPr lang="ru-RU" sz="2400" dirty="0" err="1"/>
              <a:t>деп</a:t>
            </a:r>
            <a:r>
              <a:rPr lang="ru-RU" sz="2400" dirty="0"/>
              <a:t> </a:t>
            </a:r>
            <a:r>
              <a:rPr lang="ru-RU" sz="2400" dirty="0" err="1"/>
              <a:t>айтуға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61866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E61D849-937D-4EF9-AE20-446A7DA426B1}"/>
              </a:ext>
            </a:extLst>
          </p:cNvPr>
          <p:cNvSpPr/>
          <p:nvPr/>
        </p:nvSpPr>
        <p:spPr>
          <a:xfrm>
            <a:off x="611560" y="188640"/>
            <a:ext cx="7920880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Табиғи-аумақтық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кешенде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екі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ішкі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байланыс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жүйесі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 бар:</a:t>
            </a:r>
          </a:p>
          <a:p>
            <a:pPr algn="ctr"/>
            <a:endParaRPr lang="ru-RU" sz="1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тік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ru-RU" sz="2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компоненттік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көлденең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ru-RU" sz="2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жүйеаралық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).</a:t>
            </a:r>
          </a:p>
          <a:p>
            <a:endParaRPr lang="ru-RU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</a:rPr>
              <a:t>Тік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</a:rPr>
              <a:t>құрылым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</a:rPr>
              <a:t>дегеніміз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400" dirty="0"/>
              <a:t>- ландшафт </a:t>
            </a:r>
            <a:r>
              <a:rPr lang="ru-RU" sz="2400" dirty="0" err="1"/>
              <a:t>ішіндегі</a:t>
            </a:r>
            <a:r>
              <a:rPr lang="ru-RU" sz="2400" dirty="0"/>
              <a:t> </a:t>
            </a:r>
            <a:r>
              <a:rPr lang="ru-RU" sz="2400" dirty="0" err="1"/>
              <a:t>табиғи</a:t>
            </a:r>
            <a:r>
              <a:rPr lang="ru-RU" sz="2400" dirty="0"/>
              <a:t> </a:t>
            </a:r>
            <a:r>
              <a:rPr lang="ru-RU" sz="2400" dirty="0" err="1"/>
              <a:t>компоненттердің</a:t>
            </a:r>
            <a:r>
              <a:rPr lang="ru-RU" sz="2400" dirty="0"/>
              <a:t> </a:t>
            </a:r>
            <a:r>
              <a:rPr lang="ru-RU" sz="2400" dirty="0" err="1"/>
              <a:t>тәртібі</a:t>
            </a:r>
            <a:r>
              <a:rPr lang="ru-RU" sz="2400" dirty="0"/>
              <a:t>, </a:t>
            </a:r>
            <a:r>
              <a:rPr lang="ru-RU" sz="2400" dirty="0" err="1"/>
              <a:t>орналасуы</a:t>
            </a:r>
            <a:r>
              <a:rPr lang="ru-RU" sz="2400" dirty="0"/>
              <a:t>. </a:t>
            </a:r>
          </a:p>
          <a:p>
            <a:pPr algn="just"/>
            <a:endParaRPr lang="ru-RU" dirty="0"/>
          </a:p>
          <a:p>
            <a:pPr algn="just"/>
            <a:r>
              <a:rPr lang="ru-RU" sz="2400" dirty="0" err="1"/>
              <a:t>Бірқатар</a:t>
            </a:r>
            <a:r>
              <a:rPr lang="ru-RU" sz="2400" dirty="0"/>
              <a:t> </a:t>
            </a:r>
            <a:r>
              <a:rPr lang="ru-RU" sz="2400" dirty="0" err="1"/>
              <a:t>табиғи</a:t>
            </a:r>
            <a:r>
              <a:rPr lang="ru-RU" sz="2400" dirty="0"/>
              <a:t> </a:t>
            </a:r>
            <a:r>
              <a:rPr lang="ru-RU" sz="2400" dirty="0" err="1"/>
              <a:t>компоненттер</a:t>
            </a:r>
            <a:r>
              <a:rPr lang="ru-RU" sz="2400" dirty="0"/>
              <a:t> мен ландшафт </a:t>
            </a:r>
            <a:r>
              <a:rPr lang="ru-RU" sz="2400" dirty="0" err="1"/>
              <a:t>элементтері</a:t>
            </a:r>
            <a:r>
              <a:rPr lang="ru-RU" sz="2400" dirty="0"/>
              <a:t> </a:t>
            </a:r>
            <a:r>
              <a:rPr lang="ru-RU" sz="2400" dirty="0" err="1"/>
              <a:t>келесідей</a:t>
            </a:r>
            <a:r>
              <a:rPr lang="ru-RU" sz="2400" dirty="0"/>
              <a:t>:</a:t>
            </a:r>
          </a:p>
          <a:p>
            <a:pPr algn="just"/>
            <a:endParaRPr lang="ru-RU" sz="14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400" dirty="0"/>
              <a:t> </a:t>
            </a:r>
            <a:r>
              <a:rPr lang="ru-RU" sz="2000" dirty="0" err="1"/>
              <a:t>геологиялық</a:t>
            </a:r>
            <a:r>
              <a:rPr lang="ru-RU" sz="2000" dirty="0"/>
              <a:t> </a:t>
            </a:r>
            <a:r>
              <a:rPr lang="ru-RU" sz="2000" dirty="0" err="1"/>
              <a:t>негіз</a:t>
            </a:r>
            <a:r>
              <a:rPr lang="ru-RU" sz="2000" dirty="0"/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/>
              <a:t> рельеф;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/>
              <a:t> климат;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/>
              <a:t> су;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/>
              <a:t> </a:t>
            </a:r>
            <a:r>
              <a:rPr lang="ru-RU" sz="2000" dirty="0" err="1"/>
              <a:t>топырақ</a:t>
            </a:r>
            <a:r>
              <a:rPr lang="ru-RU" sz="2000" dirty="0"/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/>
              <a:t> </a:t>
            </a:r>
            <a:r>
              <a:rPr lang="ru-RU" sz="2000" dirty="0" err="1"/>
              <a:t>өсімдік</a:t>
            </a:r>
            <a:r>
              <a:rPr lang="ru-RU" sz="2000" dirty="0"/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000" dirty="0"/>
              <a:t> </a:t>
            </a:r>
            <a:r>
              <a:rPr lang="ru-RU" sz="2000" dirty="0" err="1"/>
              <a:t>жануарлар</a:t>
            </a:r>
            <a:r>
              <a:rPr lang="ru-RU" sz="2000" dirty="0"/>
              <a:t> </a:t>
            </a:r>
            <a:r>
              <a:rPr lang="ru-RU" sz="2000" dirty="0" err="1"/>
              <a:t>әлемі</a:t>
            </a:r>
            <a:r>
              <a:rPr lang="ru-RU" sz="2000" dirty="0"/>
              <a:t>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3080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upload.wikimedia.org/wikipedia/commons/thumb/9/98/Forest_on_San_Juan_Island.jpg/800px-Forest_on_San_Juan_Isla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348880"/>
            <a:ext cx="4197152" cy="314786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11560" y="404664"/>
            <a:ext cx="81369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Arial" pitchFamily="34" charset="0"/>
                <a:cs typeface="Arial" pitchFamily="34" charset="0"/>
              </a:rPr>
              <a:t>Фитоценоз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(греч.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φυτ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ó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ν "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өсімдік"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+ </a:t>
            </a:r>
            <a:r>
              <a:rPr lang="el-GR" sz="2000" dirty="0">
                <a:latin typeface="Arial" pitchFamily="34" charset="0"/>
                <a:cs typeface="Arial" pitchFamily="34" charset="0"/>
              </a:rPr>
              <a:t>κοινός "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жалпы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") -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бір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биотопта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орналасқан өсімдіктер қауымдастығы.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Ол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құрамының біркелкілігімен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салыстырмалы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түрде   өсімдіктердің бір-бірімен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және сыртқы ортамен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байланысының құрылымымен және жүйесімен сипатталады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Н.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Баркманның айтуы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бойынша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[1].</a:t>
            </a:r>
            <a:endParaRPr lang="ru-RU" sz="2000" dirty="0"/>
          </a:p>
        </p:txBody>
      </p:sp>
      <p:sp>
        <p:nvSpPr>
          <p:cNvPr id="6" name="Содержимое 2"/>
          <p:cNvSpPr>
            <a:spLocks noGrp="1"/>
          </p:cNvSpPr>
          <p:nvPr>
            <p:ph sz="quarter" idx="13"/>
          </p:nvPr>
        </p:nvSpPr>
        <p:spPr>
          <a:xfrm>
            <a:off x="611560" y="5877272"/>
            <a:ext cx="8136904" cy="564624"/>
          </a:xfrm>
        </p:spPr>
        <p:txBody>
          <a:bodyPr/>
          <a:lstStyle/>
          <a:p>
            <a:pPr algn="ctr">
              <a:buNone/>
            </a:pPr>
            <a:r>
              <a:rPr lang="kk-KZ" sz="1800" dirty="0"/>
              <a:t>Орманды фитоценоз</a:t>
            </a:r>
            <a:endParaRPr lang="ru-RU" sz="1800" dirty="0"/>
          </a:p>
          <a:p>
            <a:pPr algn="ctr"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53A1C9A-3041-49B3-856B-FBFC33AB618C}"/>
              </a:ext>
            </a:extLst>
          </p:cNvPr>
          <p:cNvSpPr/>
          <p:nvPr/>
        </p:nvSpPr>
        <p:spPr>
          <a:xfrm>
            <a:off x="395536" y="692696"/>
            <a:ext cx="8352928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Компоненттерді </a:t>
            </a:r>
            <a:r>
              <a:rPr lang="ru-RU" sz="2400" dirty="0" err="1"/>
              <a:t>бағындыру</a:t>
            </a:r>
            <a:r>
              <a:rPr lang="ru-RU" sz="2400" dirty="0"/>
              <a:t> </a:t>
            </a:r>
            <a:r>
              <a:rPr lang="ru-RU" sz="2400" dirty="0" err="1"/>
              <a:t>жүйелерін</a:t>
            </a:r>
            <a:r>
              <a:rPr lang="ru-RU" sz="2400" dirty="0"/>
              <a:t> </a:t>
            </a:r>
            <a:r>
              <a:rPr lang="ru-RU" sz="2400" dirty="0" err="1"/>
              <a:t>құрудың</a:t>
            </a:r>
            <a:r>
              <a:rPr lang="ru-RU" sz="2400" dirty="0"/>
              <a:t> </a:t>
            </a:r>
            <a:r>
              <a:rPr lang="ru-RU" sz="2400" dirty="0" err="1"/>
              <a:t>кейінгі</a:t>
            </a:r>
            <a:r>
              <a:rPr lang="ru-RU" sz="2400" dirty="0"/>
              <a:t> </a:t>
            </a:r>
            <a:r>
              <a:rPr lang="ru-RU" sz="2400" dirty="0" err="1"/>
              <a:t>әрекеттерінен</a:t>
            </a:r>
            <a:r>
              <a:rPr lang="ru-RU" sz="2400" dirty="0"/>
              <a:t> Н. А. Солнцев </a:t>
            </a:r>
            <a:r>
              <a:rPr lang="ru-RU" sz="2400" dirty="0" err="1"/>
              <a:t>жүйесі</a:t>
            </a:r>
            <a:r>
              <a:rPr lang="ru-RU" sz="2400" dirty="0"/>
              <a:t>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танымал</a:t>
            </a:r>
            <a:r>
              <a:rPr lang="ru-RU" sz="2400" dirty="0"/>
              <a:t>. </a:t>
            </a:r>
            <a:r>
              <a:rPr lang="ru-RU" sz="2400" dirty="0" err="1"/>
              <a:t>Ол</a:t>
            </a:r>
            <a:r>
              <a:rPr lang="ru-RU" sz="2400" dirty="0"/>
              <a:t> </a:t>
            </a:r>
            <a:r>
              <a:rPr lang="ru-RU" sz="2400" dirty="0" err="1"/>
              <a:t>компоненттерді</a:t>
            </a:r>
            <a:r>
              <a:rPr lang="ru-RU" sz="2400" dirty="0"/>
              <a:t> "</a:t>
            </a:r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</a:rPr>
              <a:t>күшті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" </a:t>
            </a:r>
            <a:r>
              <a:rPr lang="ru-RU" sz="2400" dirty="0"/>
              <a:t>– </a:t>
            </a:r>
            <a:r>
              <a:rPr lang="ru-RU" sz="2400" dirty="0" err="1"/>
              <a:t>ден</a:t>
            </a:r>
            <a:r>
              <a:rPr lang="ru-RU" sz="2400" dirty="0"/>
              <a:t>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"</a:t>
            </a:r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</a:rPr>
              <a:t>әлсізге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" </a:t>
            </a:r>
            <a:r>
              <a:rPr lang="ru-RU" sz="2400" dirty="0" err="1"/>
              <a:t>дейін</a:t>
            </a:r>
            <a:r>
              <a:rPr lang="ru-RU" sz="2400" dirty="0"/>
              <a:t> </a:t>
            </a:r>
            <a:r>
              <a:rPr lang="ru-RU" sz="2400" dirty="0" err="1"/>
              <a:t>орналастырды</a:t>
            </a:r>
            <a:r>
              <a:rPr lang="ru-RU" sz="2400" dirty="0"/>
              <a:t>: </a:t>
            </a:r>
          </a:p>
          <a:p>
            <a:pPr algn="just"/>
            <a:endParaRPr lang="ru-RU" sz="2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/>
              <a:t>жер </a:t>
            </a:r>
            <a:r>
              <a:rPr lang="ru-RU" sz="2400" dirty="0" err="1"/>
              <a:t>қыртысы</a:t>
            </a:r>
            <a:r>
              <a:rPr lang="ru-RU" sz="2400" dirty="0"/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 err="1"/>
              <a:t>ауа</a:t>
            </a:r>
            <a:r>
              <a:rPr lang="ru-RU" sz="2400" dirty="0"/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/>
              <a:t>су;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 err="1"/>
              <a:t>топырақ</a:t>
            </a:r>
            <a:r>
              <a:rPr lang="ru-RU" sz="2400" dirty="0"/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 err="1"/>
              <a:t>өсімдік-жануарлар</a:t>
            </a:r>
            <a:r>
              <a:rPr lang="ru-RU" sz="2400" dirty="0"/>
              <a:t> </a:t>
            </a:r>
            <a:r>
              <a:rPr lang="ru-RU" sz="2400" dirty="0" err="1"/>
              <a:t>әлемі</a:t>
            </a:r>
            <a:r>
              <a:rPr lang="ru-RU" sz="2400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2400" dirty="0"/>
          </a:p>
          <a:p>
            <a:pPr algn="just"/>
            <a:r>
              <a:rPr lang="ru-RU" sz="2400" dirty="0" err="1"/>
              <a:t>Компоненттердің</a:t>
            </a:r>
            <a:r>
              <a:rPr lang="ru-RU" sz="2400" dirty="0"/>
              <a:t> </a:t>
            </a:r>
            <a:r>
              <a:rPr lang="ru-RU" sz="2400" dirty="0" err="1"/>
              <a:t>жетекші</a:t>
            </a:r>
            <a:r>
              <a:rPr lang="ru-RU" sz="2400" dirty="0"/>
              <a:t> болу </a:t>
            </a:r>
            <a:r>
              <a:rPr lang="ru-RU" sz="2400" dirty="0" err="1"/>
              <a:t>қабілеті</a:t>
            </a:r>
            <a:r>
              <a:rPr lang="ru-RU" sz="2400" dirty="0"/>
              <a:t> </a:t>
            </a:r>
            <a:r>
              <a:rPr lang="ru-RU" sz="2400" dirty="0" err="1"/>
              <a:t>аумақтың</a:t>
            </a:r>
            <a:r>
              <a:rPr lang="ru-RU" sz="2400" dirty="0"/>
              <a:t> </a:t>
            </a:r>
            <a:r>
              <a:rPr lang="ru-RU" sz="2400" dirty="0" err="1"/>
              <a:t>мөлшері</a:t>
            </a:r>
            <a:r>
              <a:rPr lang="ru-RU" sz="2400" dirty="0"/>
              <a:t> мен </a:t>
            </a:r>
            <a:r>
              <a:rPr lang="ru-RU" sz="2400" dirty="0" err="1"/>
              <a:t>дәрежесіне</a:t>
            </a:r>
            <a:r>
              <a:rPr lang="ru-RU" sz="2400" dirty="0"/>
              <a:t> </a:t>
            </a:r>
            <a:r>
              <a:rPr lang="ru-RU" sz="2400" dirty="0" err="1"/>
              <a:t>байланысты</a:t>
            </a:r>
            <a:r>
              <a:rPr lang="ru-RU" sz="2400" dirty="0"/>
              <a:t> </a:t>
            </a:r>
            <a:r>
              <a:rPr lang="ru-RU" sz="2400" dirty="0" err="1"/>
              <a:t>емес</a:t>
            </a:r>
            <a:r>
              <a:rPr lang="ru-RU" sz="2400" dirty="0"/>
              <a:t>.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algn="just"/>
            <a:endParaRPr lang="ru-RU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65919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93292DA-8BBF-48C4-BB35-6B0DCA2654BB}"/>
              </a:ext>
            </a:extLst>
          </p:cNvPr>
          <p:cNvSpPr/>
          <p:nvPr/>
        </p:nvSpPr>
        <p:spPr>
          <a:xfrm>
            <a:off x="2051720" y="836712"/>
            <a:ext cx="5256584" cy="648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Д. Л. Арманд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бойынша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компоненттер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иерархиясы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E33567A-24B3-452D-8487-118D336BF2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141" t="30800" r="29521" b="37001"/>
          <a:stretch/>
        </p:blipFill>
        <p:spPr>
          <a:xfrm>
            <a:off x="1167297" y="1988840"/>
            <a:ext cx="7231138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0683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63E3412-26C5-4868-85E6-FEA9ED3D97BB}"/>
              </a:ext>
            </a:extLst>
          </p:cNvPr>
          <p:cNvSpPr/>
          <p:nvPr/>
        </p:nvSpPr>
        <p:spPr>
          <a:xfrm>
            <a:off x="1590220" y="476672"/>
            <a:ext cx="57475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Ландшафттың </a:t>
            </a:r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көлденең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құрылымы</a:t>
            </a:r>
            <a:endParaRPr lang="ru-RU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36884B4-2ECC-4680-B0F0-291D228340CD}"/>
              </a:ext>
            </a:extLst>
          </p:cNvPr>
          <p:cNvSpPr/>
          <p:nvPr/>
        </p:nvSpPr>
        <p:spPr>
          <a:xfrm>
            <a:off x="827584" y="1412776"/>
            <a:ext cx="727280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Ландшафттың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көлденең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құрылымы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кеңістіктік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өзара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байланысты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және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бағынышты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kk-KZ" sz="2400" dirty="0">
                <a:solidFill>
                  <a:srgbClr val="000000"/>
                </a:solidFill>
                <a:latin typeface="Arial" panose="020B0604020202020204" pitchFamily="34" charset="0"/>
              </a:rPr>
              <a:t>ТАК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жүйесінің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болуымен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көрінеді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  <a:p>
            <a:pPr algn="just"/>
            <a:endParaRPr lang="ru-RU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А. К. Исаченко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ландшафттың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көлденең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құрылымының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үш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деңгейін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анықтайды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</a:p>
          <a:p>
            <a:pPr algn="just"/>
            <a:endParaRPr lang="ru-RU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жергілікті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;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аймақтық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жаһандық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endParaRPr lang="kk-KZ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07585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896DA87-A79B-48BD-BC44-409A33C1BDC1}"/>
              </a:ext>
            </a:extLst>
          </p:cNvPr>
          <p:cNvSpPr/>
          <p:nvPr/>
        </p:nvSpPr>
        <p:spPr>
          <a:xfrm>
            <a:off x="1475656" y="44624"/>
            <a:ext cx="6102424" cy="86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Ландшафттың </a:t>
            </a:r>
            <a:r>
              <a:rPr lang="ru-RU" sz="2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морфологиялық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құрылымы</a:t>
            </a:r>
            <a:endParaRPr lang="ru-RU" sz="2400" b="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307EC0A-261D-4163-B1B5-2B9838249287}"/>
              </a:ext>
            </a:extLst>
          </p:cNvPr>
          <p:cNvSpPr/>
          <p:nvPr/>
        </p:nvSpPr>
        <p:spPr>
          <a:xfrm>
            <a:off x="683568" y="1124744"/>
            <a:ext cx="7776864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Ландшафтты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құрайтын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және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оның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ішкі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гетерогенділігін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анықтайтын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табиғи-аумақтық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кешендер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морфологиялық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бірліктер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деп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аталады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олардың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тіркесімі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ландшафттың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морфологиялық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құрылымын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құрайды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Л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андшафттың</a:t>
            </a:r>
            <a:r>
              <a:rPr lang="ru-RU" sz="2400" dirty="0"/>
              <a:t> </a:t>
            </a:r>
            <a:r>
              <a:rPr lang="ru-RU" sz="2400" dirty="0" err="1"/>
              <a:t>негізгі</a:t>
            </a:r>
            <a:r>
              <a:rPr lang="ru-RU" sz="2400" dirty="0"/>
              <a:t> </a:t>
            </a:r>
            <a:r>
              <a:rPr lang="ru-RU" sz="2400" dirty="0" err="1"/>
              <a:t>морфологиялық</a:t>
            </a:r>
            <a:r>
              <a:rPr lang="ru-RU" sz="2400" dirty="0"/>
              <a:t> </a:t>
            </a:r>
            <a:r>
              <a:rPr lang="ru-RU" sz="2400" dirty="0" err="1"/>
              <a:t>бөліктері</a:t>
            </a:r>
            <a:r>
              <a:rPr lang="ru-RU" sz="2400" dirty="0"/>
              <a:t> (</a:t>
            </a:r>
            <a:r>
              <a:rPr lang="ru-RU" sz="2400" dirty="0" err="1"/>
              <a:t>морфологиялық</a:t>
            </a:r>
            <a:r>
              <a:rPr lang="ru-RU" sz="2400" dirty="0"/>
              <a:t> </a:t>
            </a:r>
            <a:r>
              <a:rPr lang="ru-RU" sz="2400" dirty="0" err="1"/>
              <a:t>бірліктері</a:t>
            </a:r>
            <a:r>
              <a:rPr lang="ru-RU" sz="2400" dirty="0"/>
              <a:t>):</a:t>
            </a:r>
          </a:p>
          <a:p>
            <a:pPr algn="just"/>
            <a:r>
              <a:rPr lang="ru-RU" sz="2400" dirty="0"/>
              <a:t> </a:t>
            </a: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2400" b="1" dirty="0"/>
              <a:t>фация</a:t>
            </a:r>
            <a:r>
              <a:rPr lang="ru-RU" sz="2400" dirty="0"/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1400" dirty="0"/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2400" b="1" dirty="0" err="1"/>
              <a:t>қоныс</a:t>
            </a:r>
            <a:r>
              <a:rPr lang="ru-RU" sz="2400" b="1" dirty="0"/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1400" b="1" dirty="0"/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2400" b="1" dirty="0" err="1"/>
              <a:t>жерлер</a:t>
            </a:r>
            <a:r>
              <a:rPr lang="ru-RU" sz="2400" b="1" dirty="0"/>
              <a:t> (местность)</a:t>
            </a:r>
            <a:r>
              <a:rPr lang="ru-RU" sz="2400" dirty="0"/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1400" dirty="0"/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2400" b="1" dirty="0" err="1"/>
              <a:t>күрделі</a:t>
            </a:r>
            <a:r>
              <a:rPr lang="ru-RU" sz="2400" b="1" dirty="0"/>
              <a:t> </a:t>
            </a:r>
            <a:r>
              <a:rPr lang="ru-RU" sz="2400" b="1" dirty="0" err="1"/>
              <a:t>қоныстар</a:t>
            </a:r>
            <a:r>
              <a:rPr lang="ru-RU" sz="2400" b="1" dirty="0"/>
              <a:t> (сложные урочища).</a:t>
            </a:r>
          </a:p>
        </p:txBody>
      </p:sp>
    </p:spTree>
    <p:extLst>
      <p:ext uri="{BB962C8B-B14F-4D97-AF65-F5344CB8AC3E}">
        <p14:creationId xmlns:p14="http://schemas.microsoft.com/office/powerpoint/2010/main" val="10253565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634FCF-2775-4008-8015-CE3A4FF42948}"/>
              </a:ext>
            </a:extLst>
          </p:cNvPr>
          <p:cNvSpPr/>
          <p:nvPr/>
        </p:nvSpPr>
        <p:spPr>
          <a:xfrm>
            <a:off x="683568" y="1124744"/>
            <a:ext cx="7776864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Ландшафттың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типологиялық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бірліктерінің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схемасы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(Ф.Н. Мильков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бойынша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келесідей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</a:p>
          <a:p>
            <a:pPr algn="just"/>
            <a:endParaRPr lang="ru-RU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фация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түрі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;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қоныс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түрі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;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рельеф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түрі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ландшафт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түрі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;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ландшафт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класы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;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ландшафт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бөлімі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740198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9C8C048-1F12-46FE-9C79-8CE2A5A1D6F5}"/>
              </a:ext>
            </a:extLst>
          </p:cNvPr>
          <p:cNvSpPr/>
          <p:nvPr/>
        </p:nvSpPr>
        <p:spPr>
          <a:xfrm>
            <a:off x="647564" y="620688"/>
            <a:ext cx="784887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Табиғи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жағынан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ең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кішкентай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біртекті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</a:rPr>
              <a:t>ТАМ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-</a:t>
            </a:r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бұл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фация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  <a:p>
            <a:pPr algn="just"/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Фация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- "жер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үсті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жыныстарының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бірдей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литологиясы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, жер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бедері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мен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ылғалдану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сипаты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бір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микроклимат,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бір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топырақ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айырмасы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бір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биоценоз" (Н.А. Солнцев)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сақталатын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табиғи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аумақтық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кешен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Фация -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табиғи</a:t>
            </a:r>
            <a:r>
              <a:rPr lang="ru-RU" dirty="0"/>
              <a:t> </a:t>
            </a:r>
            <a:r>
              <a:rPr lang="ru-RU" dirty="0" err="1"/>
              <a:t>жағдайлардың</a:t>
            </a:r>
            <a:r>
              <a:rPr lang="ru-RU" dirty="0"/>
              <a:t> </a:t>
            </a:r>
            <a:r>
              <a:rPr lang="ru-RU" dirty="0" err="1"/>
              <a:t>біркелкілігімен</a:t>
            </a:r>
            <a:r>
              <a:rPr lang="ru-RU" dirty="0"/>
              <a:t> </a:t>
            </a:r>
            <a:r>
              <a:rPr lang="ru-RU" dirty="0" err="1"/>
              <a:t>сипатталатын</a:t>
            </a:r>
            <a:r>
              <a:rPr lang="ru-RU" dirty="0"/>
              <a:t> </a:t>
            </a:r>
            <a:r>
              <a:rPr lang="ru-RU" dirty="0" err="1"/>
              <a:t>қарапайым</a:t>
            </a:r>
            <a:r>
              <a:rPr lang="ru-RU" dirty="0"/>
              <a:t> </a:t>
            </a:r>
            <a:r>
              <a:rPr lang="ru-RU" dirty="0" err="1"/>
              <a:t>табиғи</a:t>
            </a:r>
            <a:r>
              <a:rPr lang="ru-RU" dirty="0"/>
              <a:t> </a:t>
            </a:r>
            <a:r>
              <a:rPr lang="ru-RU" dirty="0" err="1"/>
              <a:t>кешен</a:t>
            </a:r>
            <a:r>
              <a:rPr lang="ru-RU" dirty="0"/>
              <a:t>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рельефтің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элементі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микроформасы</a:t>
            </a:r>
            <a:r>
              <a:rPr lang="ru-RU" dirty="0"/>
              <a:t> (</a:t>
            </a:r>
            <a:r>
              <a:rPr lang="ru-RU" dirty="0" err="1"/>
              <a:t>көлбеу</a:t>
            </a:r>
            <a:r>
              <a:rPr lang="ru-RU" dirty="0"/>
              <a:t>, </a:t>
            </a:r>
            <a:r>
              <a:rPr lang="ru-RU" dirty="0" err="1"/>
              <a:t>төбе</a:t>
            </a:r>
            <a:r>
              <a:rPr lang="ru-RU" dirty="0"/>
              <a:t> </a:t>
            </a:r>
            <a:r>
              <a:rPr lang="ru-RU" dirty="0" err="1"/>
              <a:t>шыңы</a:t>
            </a:r>
            <a:r>
              <a:rPr lang="ru-RU" dirty="0"/>
              <a:t>, </a:t>
            </a:r>
            <a:r>
              <a:rPr lang="ru-RU" dirty="0" err="1"/>
              <a:t>баурайдың</a:t>
            </a:r>
            <a:r>
              <a:rPr lang="ru-RU" dirty="0"/>
              <a:t> </a:t>
            </a:r>
            <a:r>
              <a:rPr lang="ru-RU" dirty="0" err="1"/>
              <a:t>төменгі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); </a:t>
            </a:r>
            <a:r>
              <a:rPr lang="ru-RU" dirty="0" err="1"/>
              <a:t>топырақ</a:t>
            </a:r>
            <a:r>
              <a:rPr lang="ru-RU" dirty="0"/>
              <a:t> </a:t>
            </a:r>
            <a:r>
              <a:rPr lang="ru-RU" dirty="0" err="1"/>
              <a:t>түзуші</a:t>
            </a:r>
            <a:r>
              <a:rPr lang="ru-RU" dirty="0"/>
              <a:t> </a:t>
            </a:r>
            <a:r>
              <a:rPr lang="ru-RU" dirty="0" err="1"/>
              <a:t>жыныстардың</a:t>
            </a:r>
            <a:r>
              <a:rPr lang="ru-RU" dirty="0"/>
              <a:t> </a:t>
            </a:r>
            <a:r>
              <a:rPr lang="ru-RU" dirty="0" err="1"/>
              <a:t>бірдей</a:t>
            </a:r>
            <a:r>
              <a:rPr lang="ru-RU" dirty="0"/>
              <a:t> </a:t>
            </a:r>
            <a:r>
              <a:rPr lang="ru-RU" dirty="0" err="1"/>
              <a:t>литологиялық</a:t>
            </a:r>
            <a:r>
              <a:rPr lang="ru-RU" dirty="0"/>
              <a:t> </a:t>
            </a:r>
            <a:r>
              <a:rPr lang="ru-RU" dirty="0" err="1"/>
              <a:t>құрамы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топырақ</a:t>
            </a:r>
            <a:r>
              <a:rPr lang="ru-RU" dirty="0"/>
              <a:t>; </a:t>
            </a:r>
            <a:r>
              <a:rPr lang="ru-RU" dirty="0" err="1"/>
              <a:t>жылу</a:t>
            </a:r>
            <a:r>
              <a:rPr lang="ru-RU" dirty="0"/>
              <a:t> мен </a:t>
            </a:r>
            <a:r>
              <a:rPr lang="ru-RU" dirty="0" err="1"/>
              <a:t>ылғалдың</a:t>
            </a:r>
            <a:r>
              <a:rPr lang="ru-RU" dirty="0"/>
              <a:t> </a:t>
            </a:r>
            <a:r>
              <a:rPr lang="ru-RU" dirty="0" err="1"/>
              <a:t>бірдей</a:t>
            </a:r>
            <a:r>
              <a:rPr lang="ru-RU" dirty="0"/>
              <a:t> </a:t>
            </a:r>
            <a:r>
              <a:rPr lang="ru-RU" dirty="0" err="1"/>
              <a:t>режимі</a:t>
            </a:r>
            <a:r>
              <a:rPr lang="ru-RU" dirty="0"/>
              <a:t>, </a:t>
            </a:r>
            <a:r>
              <a:rPr lang="ru-RU" dirty="0" err="1"/>
              <a:t>бір</a:t>
            </a:r>
            <a:r>
              <a:rPr lang="ru-RU" dirty="0"/>
              <a:t> микроклимат; </a:t>
            </a:r>
            <a:r>
              <a:rPr lang="ru-RU" dirty="0" err="1"/>
              <a:t>бір</a:t>
            </a:r>
            <a:r>
              <a:rPr lang="ru-RU" dirty="0"/>
              <a:t> биоценоз.</a:t>
            </a:r>
          </a:p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1093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9CC1D53-DB85-40DC-AF4A-64E39BD0E8FD}"/>
              </a:ext>
            </a:extLst>
          </p:cNvPr>
          <p:cNvSpPr/>
          <p:nvPr/>
        </p:nvSpPr>
        <p:spPr>
          <a:xfrm>
            <a:off x="755576" y="476672"/>
            <a:ext cx="802889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Бұзылмаған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өсімдіктер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жағдайында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фация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шекаралары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өсімдіктерді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жақсы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көрсетеді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-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фация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фитоценозға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сәйкес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келеді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  <a:p>
            <a:pPr algn="just"/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endParaRPr lang="kk-KZ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dirty="0"/>
              <a:t>Для нее характерно положение в пределах одного элемента или микроформы рельефа (</a:t>
            </a:r>
            <a:r>
              <a:rPr lang="ru-RU" b="1" dirty="0"/>
              <a:t>склон, вершина холма, нижняя часть склона</a:t>
            </a:r>
            <a:r>
              <a:rPr lang="ru-RU" dirty="0"/>
              <a:t>)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dirty="0"/>
              <a:t>Пример фации – пологий склон холма северной экспозиции с дерново-среднеподзолистыми, суглинистыми почвами под елово-широколиственным лесом.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6267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ICT0032">
            <a:extLst>
              <a:ext uri="{FF2B5EF4-FFF2-40B4-BE49-F238E27FC236}">
                <a16:creationId xmlns:a16="http://schemas.microsoft.com/office/drawing/2014/main" id="{FEF5561F-6C2B-4741-8E47-067B8D940B66}"/>
              </a:ext>
            </a:extLst>
          </p:cNvPr>
          <p:cNvPicPr>
            <a:picLocks noChangeArrowheads="1"/>
          </p:cNvPicPr>
          <p:nvPr/>
        </p:nvPicPr>
        <p:blipFill>
          <a:blip r:embed="rId2" cstate="print">
            <a:lum bright="6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" t="10001"/>
          <a:stretch>
            <a:fillRect/>
          </a:stretch>
        </p:blipFill>
        <p:spPr bwMode="auto">
          <a:xfrm>
            <a:off x="1403648" y="476672"/>
            <a:ext cx="6336704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EFEEEA1-45B1-435D-B232-8D09D3F033A9}"/>
              </a:ext>
            </a:extLst>
          </p:cNvPr>
          <p:cNvSpPr/>
          <p:nvPr/>
        </p:nvSpPr>
        <p:spPr>
          <a:xfrm>
            <a:off x="2123728" y="501317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</a:rPr>
              <a:t>Группа фаций 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554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Изображение 068">
            <a:extLst>
              <a:ext uri="{FF2B5EF4-FFF2-40B4-BE49-F238E27FC236}">
                <a16:creationId xmlns:a16="http://schemas.microsoft.com/office/drawing/2014/main" id="{0E82ED18-B3B2-4651-A6C6-9AB30F6DFB81}"/>
              </a:ext>
            </a:extLst>
          </p:cNvPr>
          <p:cNvPicPr>
            <a:picLocks noChangeArrowheads="1"/>
          </p:cNvPicPr>
          <p:nvPr/>
        </p:nvPicPr>
        <p:blipFill>
          <a:blip r:embed="rId2" cstate="print">
            <a:lum bright="6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"/>
          <a:stretch>
            <a:fillRect/>
          </a:stretch>
        </p:blipFill>
        <p:spPr bwMode="auto">
          <a:xfrm>
            <a:off x="1172257" y="548680"/>
            <a:ext cx="6799485" cy="3998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AD927E1-B5A0-4E9A-9EBF-2FDC72FF6B38}"/>
              </a:ext>
            </a:extLst>
          </p:cNvPr>
          <p:cNvSpPr/>
          <p:nvPr/>
        </p:nvSpPr>
        <p:spPr>
          <a:xfrm>
            <a:off x="2285999" y="508518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</a:rPr>
              <a:t>Фация 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3238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F81FE66-EBF2-47A3-8935-01D5AA24EC41}"/>
              </a:ext>
            </a:extLst>
          </p:cNvPr>
          <p:cNvSpPr/>
          <p:nvPr/>
        </p:nvSpPr>
        <p:spPr>
          <a:xfrm>
            <a:off x="683568" y="751344"/>
            <a:ext cx="77768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</a:rPr>
              <a:t>Қоныс</a:t>
            </a:r>
            <a:r>
              <a:rPr lang="ru-RU" sz="2400" dirty="0"/>
              <a:t> -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келесі</a:t>
            </a:r>
            <a:r>
              <a:rPr lang="ru-RU" sz="2400" dirty="0"/>
              <a:t>, </a:t>
            </a:r>
            <a:r>
              <a:rPr lang="ru-RU" sz="2400" dirty="0" err="1"/>
              <a:t>үлкенірек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әрдайым</a:t>
            </a:r>
            <a:r>
              <a:rPr lang="ru-RU" sz="2400" dirty="0"/>
              <a:t> </a:t>
            </a:r>
            <a:r>
              <a:rPr lang="ru-RU" sz="2400" dirty="0" err="1"/>
              <a:t>ландшафтта</a:t>
            </a:r>
            <a:r>
              <a:rPr lang="ru-RU" sz="2400" dirty="0"/>
              <a:t> </a:t>
            </a:r>
            <a:r>
              <a:rPr lang="ru-RU" sz="2400" dirty="0" err="1"/>
              <a:t>кездесетін</a:t>
            </a:r>
            <a:r>
              <a:rPr lang="ru-RU" sz="2400" dirty="0"/>
              <a:t> </a:t>
            </a:r>
            <a:r>
              <a:rPr lang="ru-RU" sz="2400" dirty="0" err="1"/>
              <a:t>кешен</a:t>
            </a:r>
            <a:r>
              <a:rPr lang="ru-RU" sz="2400" dirty="0"/>
              <a:t>. </a:t>
            </a:r>
            <a:r>
              <a:rPr lang="ru-RU" sz="2400" dirty="0" err="1"/>
              <a:t>Қоныс</a:t>
            </a:r>
            <a:r>
              <a:rPr lang="ru-RU" sz="2400" dirty="0"/>
              <a:t> - </a:t>
            </a:r>
            <a:r>
              <a:rPr lang="ru-RU" sz="2400" dirty="0" err="1"/>
              <a:t>рельефтің</a:t>
            </a:r>
            <a:r>
              <a:rPr lang="ru-RU" sz="2400" dirty="0"/>
              <a:t> </a:t>
            </a:r>
            <a:r>
              <a:rPr lang="ru-RU" sz="2400" b="1" dirty="0" err="1"/>
              <a:t>дөңес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b="1" dirty="0" err="1"/>
              <a:t>ойпаң</a:t>
            </a:r>
            <a:r>
              <a:rPr lang="ru-RU" sz="2400" dirty="0"/>
              <a:t> </a:t>
            </a:r>
            <a:r>
              <a:rPr lang="ru-RU" sz="2400" dirty="0" err="1"/>
              <a:t>мезоформаларымен</a:t>
            </a:r>
            <a:r>
              <a:rPr lang="ru-RU" sz="2400" dirty="0"/>
              <a:t> </a:t>
            </a:r>
            <a:r>
              <a:rPr lang="ru-RU" sz="2400" dirty="0" err="1"/>
              <a:t>байланысты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генетикалық</a:t>
            </a:r>
            <a:r>
              <a:rPr lang="ru-RU" sz="2400" dirty="0"/>
              <a:t>, </a:t>
            </a:r>
            <a:r>
              <a:rPr lang="ru-RU" sz="2400" dirty="0" err="1"/>
              <a:t>динамикалық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аумақтық</a:t>
            </a:r>
            <a:r>
              <a:rPr lang="ru-RU" sz="2400" dirty="0"/>
              <a:t> </a:t>
            </a:r>
            <a:r>
              <a:rPr lang="ru-RU" sz="2400" dirty="0" err="1"/>
              <a:t>байланысты</a:t>
            </a:r>
            <a:r>
              <a:rPr lang="ru-RU" sz="2400" dirty="0"/>
              <a:t> </a:t>
            </a:r>
            <a:r>
              <a:rPr lang="ru-RU" sz="2400" dirty="0" err="1"/>
              <a:t>фациялардың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олардың</a:t>
            </a:r>
            <a:r>
              <a:rPr lang="ru-RU" sz="2400" dirty="0"/>
              <a:t> </a:t>
            </a:r>
            <a:r>
              <a:rPr lang="ru-RU" sz="2400" dirty="0" err="1"/>
              <a:t>топтарының</a:t>
            </a:r>
            <a:r>
              <a:rPr lang="ru-RU" sz="2400" dirty="0"/>
              <a:t> </a:t>
            </a:r>
            <a:r>
              <a:rPr lang="ru-RU" sz="2400" dirty="0" err="1"/>
              <a:t>табиғи</a:t>
            </a:r>
            <a:r>
              <a:rPr lang="ru-RU" sz="2400" dirty="0"/>
              <a:t> </a:t>
            </a:r>
            <a:r>
              <a:rPr lang="ru-RU" sz="2400" dirty="0" err="1"/>
              <a:t>құрылған</a:t>
            </a:r>
            <a:r>
              <a:rPr lang="ru-RU" sz="2400" dirty="0"/>
              <a:t> </a:t>
            </a:r>
            <a:r>
              <a:rPr lang="ru-RU" sz="2400" dirty="0" err="1"/>
              <a:t>жүйесін</a:t>
            </a:r>
            <a:r>
              <a:rPr lang="ru-RU" sz="2400" dirty="0"/>
              <a:t> </a:t>
            </a:r>
            <a:r>
              <a:rPr lang="ru-RU" sz="2400" dirty="0" err="1"/>
              <a:t>білдіретін</a:t>
            </a:r>
            <a:r>
              <a:rPr lang="ru-RU" sz="2400" dirty="0"/>
              <a:t> ТАК (Н.А. Солнцев).</a:t>
            </a:r>
          </a:p>
        </p:txBody>
      </p:sp>
    </p:spTree>
    <p:extLst>
      <p:ext uri="{BB962C8B-B14F-4D97-AF65-F5344CB8AC3E}">
        <p14:creationId xmlns:p14="http://schemas.microsoft.com/office/powerpoint/2010/main" val="341321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188640"/>
            <a:ext cx="8568952" cy="7971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Arial" pitchFamily="34" charset="0"/>
                <a:cs typeface="Arial" pitchFamily="34" charset="0"/>
              </a:rPr>
              <a:t>Фитоценоз </a:t>
            </a:r>
            <a:r>
              <a:rPr lang="ru-RU" dirty="0">
                <a:latin typeface="Arial" pitchFamily="34" charset="0"/>
                <a:cs typeface="Arial" pitchFamily="34" charset="0"/>
              </a:rPr>
              <a:t>—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бұл өсімдіктердің белгілі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бір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сегментінің мәні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онда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ішкі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флористикалық айырмашылықтар қоршаған өсімдіктермен салыстырғанда </a:t>
            </a:r>
            <a:r>
              <a:rPr lang="ru-RU" dirty="0">
                <a:latin typeface="Arial" pitchFamily="34" charset="0"/>
                <a:cs typeface="Arial" pitchFamily="34" charset="0"/>
              </a:rPr>
              <a:t>аз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болады</a:t>
            </a:r>
            <a:r>
              <a:rPr lang="ru-RU" dirty="0"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Терминді</a:t>
            </a:r>
            <a:r>
              <a:rPr lang="ru-RU" dirty="0">
                <a:latin typeface="Arial" pitchFamily="34" charset="0"/>
                <a:cs typeface="Arial" pitchFamily="34" charset="0"/>
              </a:rPr>
              <a:t> поляк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ботанигі</a:t>
            </a:r>
            <a:r>
              <a:rPr lang="ru-RU" dirty="0">
                <a:latin typeface="Arial" pitchFamily="34" charset="0"/>
                <a:cs typeface="Arial" pitchFamily="34" charset="0"/>
              </a:rPr>
              <a:t> И.К.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Пачоский</a:t>
            </a:r>
            <a:r>
              <a:rPr lang="ru-RU" dirty="0">
                <a:latin typeface="Arial" pitchFamily="34" charset="0"/>
                <a:cs typeface="Arial" pitchFamily="34" charset="0"/>
              </a:rPr>
              <a:t> 1915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жылы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ұсынған</a:t>
            </a:r>
            <a:r>
              <a:rPr lang="ru-RU" dirty="0">
                <a:latin typeface="Arial" pitchFamily="34" charset="0"/>
                <a:cs typeface="Arial" pitchFamily="34" charset="0"/>
              </a:rPr>
              <a:t>.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Фитоценоздар-фитоценология</a:t>
            </a:r>
            <a:r>
              <a:rPr lang="ru-RU" dirty="0">
                <a:latin typeface="Arial" pitchFamily="34" charset="0"/>
                <a:cs typeface="Arial" pitchFamily="34" charset="0"/>
              </a:rPr>
              <a:t> (геоботаника)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ғылымын зерттеу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объектісі</a:t>
            </a:r>
            <a:r>
              <a:rPr lang="ru-RU" dirty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 err="1">
                <a:latin typeface="Arial" pitchFamily="34" charset="0"/>
                <a:cs typeface="Arial" pitchFamily="34" charset="0"/>
              </a:rPr>
              <a:t>Геоботаникадағы негізгі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таксономиялық бірлік</a:t>
            </a:r>
            <a:r>
              <a:rPr lang="ru-RU" dirty="0">
                <a:latin typeface="Arial" pitchFamily="34" charset="0"/>
                <a:cs typeface="Arial" pitchFamily="34" charset="0"/>
              </a:rPr>
              <a:t> -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өсімдіктер қауымдастығы.</a:t>
            </a:r>
            <a:r>
              <a:rPr lang="ru-RU" dirty="0">
                <a:latin typeface="Arial" pitchFamily="34" charset="0"/>
                <a:cs typeface="Arial" pitchFamily="34" charset="0"/>
              </a:rPr>
              <a:t> В. Ф.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Лейслидің айтуынша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«ассоциация» </a:t>
            </a:r>
            <a:r>
              <a:rPr lang="ru-RU" dirty="0">
                <a:latin typeface="Arial" pitchFamily="34" charset="0"/>
                <a:cs typeface="Arial" pitchFamily="34" charset="0"/>
              </a:rPr>
              <a:t>-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бұл өсімдік жамылғысының ең кішкентай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бірлігі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ru-RU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>
                <a:latin typeface="Arial" pitchFamily="34" charset="0"/>
                <a:cs typeface="Arial" pitchFamily="34" charset="0"/>
              </a:rPr>
              <a:t>Флора </a:t>
            </a:r>
            <a:r>
              <a:rPr lang="ru-RU" dirty="0">
                <a:latin typeface="Arial" pitchFamily="34" charset="0"/>
                <a:cs typeface="Arial" pitchFamily="34" charset="0"/>
              </a:rPr>
              <a:t>-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белгілі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бір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аумақтағы өсімдік түрлерінің тарихи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қалыптасқан жиынтығы</a:t>
            </a:r>
            <a:r>
              <a:rPr lang="ru-RU" dirty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endParaRPr lang="ru-RU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 err="1">
                <a:latin typeface="Arial" pitchFamily="34" charset="0"/>
                <a:cs typeface="Arial" pitchFamily="34" charset="0"/>
              </a:rPr>
              <a:t>Өсімдіктер </a:t>
            </a:r>
            <a:r>
              <a:rPr lang="ru-RU" dirty="0">
                <a:latin typeface="Arial" pitchFamily="34" charset="0"/>
                <a:cs typeface="Arial" pitchFamily="34" charset="0"/>
              </a:rPr>
              <a:t>-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бұл кез-келген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аумақтағы өсімдіктер қауымдастықтарының (фитоценоздардың</a:t>
            </a:r>
            <a:r>
              <a:rPr lang="ru-RU" dirty="0">
                <a:latin typeface="Arial" pitchFamily="34" charset="0"/>
                <a:cs typeface="Arial" pitchFamily="34" charset="0"/>
              </a:rPr>
              <a:t>)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жиынтығы  </a:t>
            </a:r>
            <a:r>
              <a:rPr lang="ru-RU" dirty="0">
                <a:latin typeface="Arial" pitchFamily="34" charset="0"/>
                <a:cs typeface="Arial" pitchFamily="34" charset="0"/>
              </a:rPr>
              <a:t>(Васильевич, 1983).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ru-RU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>
                <a:latin typeface="Arial" pitchFamily="34" charset="0"/>
                <a:cs typeface="Arial" pitchFamily="34" charset="0"/>
              </a:rPr>
              <a:t>Биоценоз</a:t>
            </a:r>
            <a:r>
              <a:rPr lang="ru-RU" dirty="0">
                <a:latin typeface="Arial" pitchFamily="34" charset="0"/>
                <a:cs typeface="Arial" pitchFamily="34" charset="0"/>
              </a:rPr>
              <a:t> (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био</a:t>
            </a:r>
            <a:r>
              <a:rPr lang="ru-RU" dirty="0">
                <a:latin typeface="Arial" pitchFamily="34" charset="0"/>
                <a:cs typeface="Arial" pitchFamily="34" charset="0"/>
              </a:rPr>
              <a:t>...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Және </a:t>
            </a:r>
            <a:r>
              <a:rPr lang="ru-RU" dirty="0">
                <a:latin typeface="Arial" pitchFamily="34" charset="0"/>
                <a:cs typeface="Arial" pitchFamily="34" charset="0"/>
              </a:rPr>
              <a:t>гр. 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Ko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і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ns</a:t>
            </a:r>
            <a:r>
              <a:rPr lang="en-US" dirty="0">
                <a:latin typeface="Arial" pitchFamily="34" charset="0"/>
                <a:cs typeface="Arial" pitchFamily="34" charset="0"/>
              </a:rPr>
              <a:t> </a:t>
            </a:r>
            <a:r>
              <a:rPr lang="kk-KZ" dirty="0">
                <a:latin typeface="Arial" pitchFamily="34" charset="0"/>
                <a:cs typeface="Arial" pitchFamily="34" charset="0"/>
              </a:rPr>
              <a:t>-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жалпы</a:t>
            </a:r>
            <a:r>
              <a:rPr lang="ru-RU" dirty="0">
                <a:latin typeface="Arial" pitchFamily="34" charset="0"/>
                <a:cs typeface="Arial" pitchFamily="34" charset="0"/>
              </a:rPr>
              <a:t>) -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тіршілк</a:t>
            </a:r>
            <a:r>
              <a:rPr lang="ru-RU" dirty="0">
                <a:latin typeface="Arial" pitchFamily="34" charset="0"/>
                <a:cs typeface="Arial" pitchFamily="34" charset="0"/>
              </a:rPr>
              <a:t> 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жағдайлары азды-көпті біркелкі</a:t>
            </a:r>
            <a:r>
              <a:rPr lang="ru-RU" dirty="0">
                <a:latin typeface="Arial" pitchFamily="34" charset="0"/>
                <a:cs typeface="Arial" pitchFamily="34" charset="0"/>
              </a:rPr>
              <a:t> орта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өңірін  мекендейтін</a:t>
            </a:r>
            <a:r>
              <a:rPr lang="ru-RU" dirty="0">
                <a:latin typeface="Arial" pitchFamily="34" charset="0"/>
                <a:cs typeface="Arial" pitchFamily="34" charset="0"/>
              </a:rPr>
              <a:t> 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жануарлар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өсімдіктер</a:t>
            </a:r>
            <a:r>
              <a:rPr lang="ru-RU" dirty="0">
                <a:latin typeface="Arial" pitchFamily="34" charset="0"/>
                <a:cs typeface="Arial" pitchFamily="34" charset="0"/>
              </a:rPr>
              <a:t> мен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микроорганизмдердің жиынтығы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ru-RU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>
                <a:latin typeface="Arial" pitchFamily="34" charset="0"/>
                <a:cs typeface="Arial" pitchFamily="34" charset="0"/>
              </a:rPr>
              <a:t>Биогеоценоз</a:t>
            </a:r>
            <a:r>
              <a:rPr lang="ru-RU" dirty="0">
                <a:latin typeface="Arial" pitchFamily="34" charset="0"/>
                <a:cs typeface="Arial" pitchFamily="34" charset="0"/>
              </a:rPr>
              <a:t> (грек. </a:t>
            </a:r>
            <a:r>
              <a:rPr lang="el-GR" dirty="0">
                <a:latin typeface="Arial" pitchFamily="34" charset="0"/>
                <a:cs typeface="Arial" pitchFamily="34" charset="0"/>
              </a:rPr>
              <a:t>βίος-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өмір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el-GR" dirty="0">
                <a:latin typeface="Arial" pitchFamily="34" charset="0"/>
                <a:cs typeface="Arial" pitchFamily="34" charset="0"/>
              </a:rPr>
              <a:t>γη-</a:t>
            </a:r>
            <a:r>
              <a:rPr lang="ru-RU" dirty="0">
                <a:latin typeface="Arial" pitchFamily="34" charset="0"/>
                <a:cs typeface="Arial" pitchFamily="34" charset="0"/>
              </a:rPr>
              <a:t>жер + </a:t>
            </a:r>
            <a:r>
              <a:rPr lang="el-GR" dirty="0">
                <a:latin typeface="Arial" pitchFamily="34" charset="0"/>
                <a:cs typeface="Arial" pitchFamily="34" charset="0"/>
              </a:rPr>
              <a:t>κοινός-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жалпы</a:t>
            </a:r>
            <a:r>
              <a:rPr lang="ru-RU" dirty="0">
                <a:latin typeface="Arial" pitchFamily="34" charset="0"/>
                <a:cs typeface="Arial" pitchFamily="34" charset="0"/>
              </a:rPr>
              <a:t>) -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тірі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организмдер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қауымдастығын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онымен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тығыз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байланысты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заттардың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айналымы</a:t>
            </a:r>
            <a:r>
              <a:rPr lang="ru-RU" dirty="0">
                <a:latin typeface="Arial" pitchFamily="34" charset="0"/>
                <a:cs typeface="Arial" pitchFamily="34" charset="0"/>
              </a:rPr>
              <a:t> мен энергия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ағынымен</a:t>
            </a:r>
            <a:r>
              <a:rPr lang="ru-RU" dirty="0">
                <a:latin typeface="Arial" pitchFamily="34" charset="0"/>
                <a:cs typeface="Arial" pitchFamily="34" charset="0"/>
              </a:rPr>
              <a:t> (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табиғи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экожүйе</a:t>
            </a:r>
            <a:r>
              <a:rPr lang="ru-RU" dirty="0">
                <a:latin typeface="Arial" pitchFamily="34" charset="0"/>
                <a:cs typeface="Arial" pitchFamily="34" charset="0"/>
              </a:rPr>
              <a:t>)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байланысты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бір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аумақтағы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қоршаған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ортаның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абиотикалық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факторларының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жиынтығын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қамтитын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жүйе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Ландшафтоведение Ландшафтоведение – раздел физической географии о">
            <a:extLst>
              <a:ext uri="{FF2B5EF4-FFF2-40B4-BE49-F238E27FC236}">
                <a16:creationId xmlns:a16="http://schemas.microsoft.com/office/drawing/2014/main" id="{7F8EDBCE-FC27-44BB-A186-3072FCF56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2696"/>
            <a:ext cx="6858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15866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Щучье урочище (щучье городище) Тульской области — Nissan X-Trail, 2.2 л.,  2004 года на DRIVE2">
            <a:extLst>
              <a:ext uri="{FF2B5EF4-FFF2-40B4-BE49-F238E27FC236}">
                <a16:creationId xmlns:a16="http://schemas.microsoft.com/office/drawing/2014/main" id="{301327E7-4467-4649-B1CB-2EA508F92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66" y="836712"/>
            <a:ext cx="7808867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1ED7E14-B35E-4706-A795-B1D723A3FB9D}"/>
              </a:ext>
            </a:extLst>
          </p:cNvPr>
          <p:cNvSpPr/>
          <p:nvPr/>
        </p:nvSpPr>
        <p:spPr>
          <a:xfrm>
            <a:off x="2123728" y="55892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</a:rPr>
              <a:t>Урочище - қоныс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8486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B273995-1BFF-4089-B8AF-5443B2253196}"/>
              </a:ext>
            </a:extLst>
          </p:cNvPr>
          <p:cNvSpPr/>
          <p:nvPr/>
        </p:nvSpPr>
        <p:spPr>
          <a:xfrm>
            <a:off x="755576" y="764705"/>
            <a:ext cx="784887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Ландшафт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-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өзара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әрекеттесетін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табиғи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және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антропогендік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компоненттерден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және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төменгі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таксономиялық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дәрежедегі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кешендерден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тұратын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аумақтық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жүйе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endParaRPr lang="ru-RU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D1F2794-5645-41A6-B106-0091578C605F}"/>
              </a:ext>
            </a:extLst>
          </p:cNvPr>
          <p:cNvSpPr/>
          <p:nvPr/>
        </p:nvSpPr>
        <p:spPr>
          <a:xfrm>
            <a:off x="755576" y="2636912"/>
            <a:ext cx="76328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Н. А.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Солнцевтің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пікірінше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(1962), "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ландшафт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бұл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бірдей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геологиялық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негізі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рельефтің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бір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түрі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бір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климаты бар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және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осы ландшафт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жиынтығына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ғана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тән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динамикалық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/>
              <a:t>өзара</a:t>
            </a:r>
            <a:r>
              <a:rPr lang="ru-RU" sz="2400" dirty="0"/>
              <a:t> </a:t>
            </a:r>
            <a:r>
              <a:rPr lang="ru-RU" sz="2400" dirty="0" err="1"/>
              <a:t>байланысты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және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ғарышта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табиғи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түрде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қайталанатын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қарапайым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және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күрделі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қоныстан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тұратын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генетикалық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біртекті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табиғи-аумақтық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кешен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".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77854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9248A44-3595-4B27-AADF-38AAF8F96E85}"/>
              </a:ext>
            </a:extLst>
          </p:cNvPr>
          <p:cNvSpPr/>
          <p:nvPr/>
        </p:nvSpPr>
        <p:spPr>
          <a:xfrm>
            <a:off x="611560" y="692697"/>
            <a:ext cx="79928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Ландшафттардың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жиынтығы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жоғары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деңгейлі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жүйені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құрайды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–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ландшафт </a:t>
            </a:r>
            <a:r>
              <a:rPr lang="ru-RU" sz="24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түрі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Өз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атауларында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олар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географиялық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аймақтарды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қайталайды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(тундра, тайга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және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т.б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.),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бірақ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географиялық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аймақтар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үздіксіз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олар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жазықтарда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ландшафттың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кез-келген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түрінің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үздіксіз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массивін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сипаттайды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олардың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бөліктері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одан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тыс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жерлерде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–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көршілес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аймақтар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мен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таулы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елдерде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кездеседі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86329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79B631F-7CB7-4625-8501-593D0480A1D3}"/>
              </a:ext>
            </a:extLst>
          </p:cNvPr>
          <p:cNvSpPr/>
          <p:nvPr/>
        </p:nvSpPr>
        <p:spPr>
          <a:xfrm>
            <a:off x="1223628" y="980729"/>
            <a:ext cx="687676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Ландшафт классы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- ландшафт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түрлерінің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жиынтығы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Екі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сыныпқа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бөлу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жалпы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қабылданған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r>
              <a:rPr lang="ru-RU" sz="2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жазық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және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таулы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биіктік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белдеуінің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болуымен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ерекшеленеді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). </a:t>
            </a:r>
          </a:p>
          <a:p>
            <a:endParaRPr lang="ru-RU" b="0" i="0" u="none" strike="noStrike" dirty="0">
              <a:solidFill>
                <a:srgbClr val="551A8B"/>
              </a:solidFill>
              <a:effectLst/>
              <a:latin typeface="Arial" panose="020B0604020202020204" pitchFamily="34" charset="0"/>
              <a:hlinkClick r:id="rId2"/>
            </a:endParaRPr>
          </a:p>
        </p:txBody>
      </p:sp>
    </p:spTree>
    <p:extLst>
      <p:ext uri="{BB962C8B-B14F-4D97-AF65-F5344CB8AC3E}">
        <p14:creationId xmlns:p14="http://schemas.microsoft.com/office/powerpoint/2010/main" val="26926952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83C435-5C8C-4302-AEB4-9CF660A7C7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8632538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8497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AC5D61D-B6F6-47D2-80EF-F537C585F2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03" t="76829"/>
          <a:stretch/>
        </p:blipFill>
        <p:spPr>
          <a:xfrm>
            <a:off x="539552" y="548680"/>
            <a:ext cx="7932183" cy="432048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171F9A2-B061-4130-A2F6-5930A56F3E36}"/>
              </a:ext>
            </a:extLst>
          </p:cNvPr>
          <p:cNvSpPr/>
          <p:nvPr/>
        </p:nvSpPr>
        <p:spPr>
          <a:xfrm>
            <a:off x="2123728" y="52292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</a:rPr>
              <a:t>Ландшафттық картаның легендасы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7547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B9AB84-A8F5-4C38-8C02-949C6342D0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19" y="195213"/>
            <a:ext cx="8338842" cy="5898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75025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A2456D-5DC3-4493-987D-78C000AE89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" t="52227" r="75152" b="21296"/>
          <a:stretch/>
        </p:blipFill>
        <p:spPr>
          <a:xfrm>
            <a:off x="905352" y="53322"/>
            <a:ext cx="7333295" cy="621465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3639614-CE55-4623-8D7C-9C9219362F0A}"/>
              </a:ext>
            </a:extLst>
          </p:cNvPr>
          <p:cNvSpPr/>
          <p:nvPr/>
        </p:nvSpPr>
        <p:spPr>
          <a:xfrm>
            <a:off x="1979712" y="640654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</a:rPr>
              <a:t>Ландшафттық картаның легендасы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76211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553B7BB-BC11-469E-B975-A8A7A2E4464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31540" y="274340"/>
            <a:ext cx="8280920" cy="6309320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kk-KZ" sz="2000" b="1" dirty="0">
                <a:solidFill>
                  <a:schemeClr val="accent4">
                    <a:lumMod val="50000"/>
                  </a:schemeClr>
                </a:solidFill>
              </a:rPr>
              <a:t>Описание ландшафта</a:t>
            </a:r>
          </a:p>
          <a:p>
            <a:pPr marL="45720" indent="0" algn="just">
              <a:buNone/>
            </a:pPr>
            <a:endParaRPr lang="kk-KZ" sz="2000" b="1" dirty="0">
              <a:solidFill>
                <a:schemeClr val="accent4">
                  <a:lumMod val="75000"/>
                </a:schemeClr>
              </a:solidFill>
            </a:endParaRPr>
          </a:p>
          <a:p>
            <a:pPr marL="45720" indent="0" algn="just">
              <a:buNone/>
            </a:pPr>
            <a:r>
              <a:rPr lang="kk-KZ" sz="2000" b="1" dirty="0">
                <a:solidFill>
                  <a:schemeClr val="accent4">
                    <a:lumMod val="50000"/>
                  </a:schemeClr>
                </a:solidFill>
              </a:rPr>
              <a:t>Класс </a:t>
            </a:r>
            <a:r>
              <a:rPr lang="kk-KZ" sz="2000" dirty="0"/>
              <a:t>- равнинные ландшафты</a:t>
            </a:r>
          </a:p>
          <a:p>
            <a:pPr marL="45720" indent="0" algn="just">
              <a:buNone/>
            </a:pPr>
            <a:r>
              <a:rPr lang="kk-KZ" sz="2000" b="1" dirty="0">
                <a:solidFill>
                  <a:schemeClr val="accent4">
                    <a:lumMod val="50000"/>
                  </a:schemeClr>
                </a:solidFill>
              </a:rPr>
              <a:t>Тип</a:t>
            </a:r>
            <a:r>
              <a:rPr lang="kk-KZ" sz="2000" dirty="0">
                <a:solidFill>
                  <a:schemeClr val="accent4">
                    <a:lumMod val="50000"/>
                  </a:schemeClr>
                </a:solidFill>
              </a:rPr>
              <a:t> –</a:t>
            </a:r>
            <a:r>
              <a:rPr lang="kk-KZ" sz="2000" dirty="0"/>
              <a:t>  лесостепной</a:t>
            </a:r>
          </a:p>
          <a:p>
            <a:pPr marL="45720" indent="0" algn="just">
              <a:buNone/>
            </a:pPr>
            <a:r>
              <a:rPr lang="kk-KZ" sz="2000" dirty="0"/>
              <a:t>Озерно-аллювиальная равнина с березовыми и осиновыми лесами в сочетании с разнотравно злаковой и луговой растительнстью на серых лесных почвах и на черноземах обыкновенных.</a:t>
            </a:r>
          </a:p>
          <a:p>
            <a:pPr marL="45720" indent="0" algn="just">
              <a:buNone/>
            </a:pPr>
            <a:endParaRPr lang="kk-KZ" sz="2000" dirty="0"/>
          </a:p>
          <a:p>
            <a:pPr marL="45720" indent="0" algn="ctr">
              <a:buNone/>
            </a:pP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Ландшафт </a:t>
            </a:r>
            <a:r>
              <a:rPr lang="ru-RU" sz="2000" b="1" dirty="0" err="1">
                <a:solidFill>
                  <a:schemeClr val="accent4">
                    <a:lumMod val="50000"/>
                  </a:schemeClr>
                </a:solidFill>
              </a:rPr>
              <a:t>сипаттамасы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</a:p>
          <a:p>
            <a:pPr marL="45720" indent="0" algn="just">
              <a:buNone/>
            </a:pP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Класс </a:t>
            </a:r>
            <a:r>
              <a:rPr lang="ru-RU" sz="2000" dirty="0"/>
              <a:t>- </a:t>
            </a:r>
            <a:r>
              <a:rPr lang="ru-RU" sz="2000" dirty="0" err="1"/>
              <a:t>жазық</a:t>
            </a:r>
            <a:r>
              <a:rPr lang="ru-RU" sz="2000" dirty="0"/>
              <a:t> </a:t>
            </a:r>
            <a:r>
              <a:rPr lang="ru-RU" sz="2000" dirty="0" err="1"/>
              <a:t>ландшафттар</a:t>
            </a:r>
            <a:r>
              <a:rPr lang="ru-RU" sz="2000" dirty="0"/>
              <a:t> </a:t>
            </a:r>
          </a:p>
          <a:p>
            <a:pPr marL="45720" indent="0" algn="just">
              <a:buNone/>
            </a:pPr>
            <a:r>
              <a:rPr lang="ru-RU" sz="2000" b="1" dirty="0" err="1">
                <a:solidFill>
                  <a:schemeClr val="accent4">
                    <a:lumMod val="50000"/>
                  </a:schemeClr>
                </a:solidFill>
              </a:rPr>
              <a:t>Түрі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000" dirty="0"/>
              <a:t>- </a:t>
            </a:r>
            <a:r>
              <a:rPr lang="ru-RU" sz="2000" dirty="0" err="1"/>
              <a:t>орманды</a:t>
            </a:r>
            <a:r>
              <a:rPr lang="ru-RU" sz="2000" dirty="0"/>
              <a:t> дала</a:t>
            </a:r>
            <a:endParaRPr lang="kk-KZ" sz="2000" dirty="0"/>
          </a:p>
          <a:p>
            <a:pPr marL="45720" indent="0" algn="just">
              <a:buNone/>
            </a:pPr>
            <a:endParaRPr lang="kk-KZ" sz="2000" dirty="0"/>
          </a:p>
          <a:p>
            <a:pPr marL="45720" indent="0" algn="just">
              <a:buNone/>
            </a:pPr>
            <a:r>
              <a:rPr lang="ru-RU" sz="2000" dirty="0" err="1"/>
              <a:t>Қайың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көктерек</a:t>
            </a:r>
            <a:r>
              <a:rPr lang="ru-RU" sz="2000" dirty="0"/>
              <a:t> </a:t>
            </a:r>
            <a:r>
              <a:rPr lang="ru-RU" sz="2000" dirty="0" err="1"/>
              <a:t>ормандары</a:t>
            </a:r>
            <a:r>
              <a:rPr lang="ru-RU" sz="2000" dirty="0"/>
              <a:t> бар </a:t>
            </a:r>
            <a:r>
              <a:rPr lang="ru-RU" sz="2000" dirty="0" err="1"/>
              <a:t>көлд</a:t>
            </a:r>
            <a:r>
              <a:rPr lang="kk-KZ" sz="2000" dirty="0"/>
              <a:t>і</a:t>
            </a:r>
            <a:r>
              <a:rPr lang="ru-RU" sz="2000" dirty="0"/>
              <a:t>-</a:t>
            </a:r>
            <a:r>
              <a:rPr lang="ru-RU" sz="2000" dirty="0" err="1"/>
              <a:t>аллювиалды</a:t>
            </a:r>
            <a:r>
              <a:rPr lang="ru-RU" sz="2000" dirty="0"/>
              <a:t> </a:t>
            </a:r>
            <a:r>
              <a:rPr lang="ru-RU" sz="2000" dirty="0" err="1"/>
              <a:t>жазық</a:t>
            </a:r>
            <a:r>
              <a:rPr lang="ru-RU" sz="2000" dirty="0"/>
              <a:t>, </a:t>
            </a:r>
            <a:r>
              <a:rPr lang="ru-RU" sz="2000" dirty="0" err="1"/>
              <a:t>сұр</a:t>
            </a:r>
            <a:r>
              <a:rPr lang="ru-RU" sz="2000" dirty="0"/>
              <a:t> </a:t>
            </a:r>
            <a:r>
              <a:rPr lang="ru-RU" sz="2000" dirty="0" err="1"/>
              <a:t>орман</a:t>
            </a:r>
            <a:r>
              <a:rPr lang="ru-RU" sz="2000" dirty="0"/>
              <a:t> </a:t>
            </a:r>
            <a:r>
              <a:rPr lang="ru-RU" sz="2000" dirty="0" err="1"/>
              <a:t>топырақтары</a:t>
            </a:r>
            <a:r>
              <a:rPr lang="ru-RU" sz="2000" dirty="0"/>
              <a:t> мен </a:t>
            </a:r>
            <a:r>
              <a:rPr lang="ru-RU" sz="2000" dirty="0" err="1"/>
              <a:t>кәдімгі</a:t>
            </a:r>
            <a:r>
              <a:rPr lang="ru-RU" sz="2000" dirty="0"/>
              <a:t> </a:t>
            </a:r>
            <a:r>
              <a:rPr lang="ru-RU" sz="2000" dirty="0" err="1"/>
              <a:t>қара</a:t>
            </a:r>
            <a:r>
              <a:rPr lang="ru-RU" sz="2000" dirty="0"/>
              <a:t> </a:t>
            </a:r>
            <a:r>
              <a:rPr lang="ru-RU" sz="2000" dirty="0" err="1"/>
              <a:t>топырақтардағы</a:t>
            </a:r>
            <a:r>
              <a:rPr lang="ru-RU" sz="2000" dirty="0"/>
              <a:t> </a:t>
            </a:r>
            <a:r>
              <a:rPr lang="ru-RU" sz="2000" dirty="0" err="1"/>
              <a:t>түрлі</a:t>
            </a:r>
            <a:r>
              <a:rPr lang="ru-RU" sz="2000" dirty="0"/>
              <a:t> </a:t>
            </a:r>
            <a:r>
              <a:rPr lang="ru-RU" sz="2000" dirty="0" err="1"/>
              <a:t>шөпті</a:t>
            </a:r>
            <a:r>
              <a:rPr lang="ru-RU" sz="2000" dirty="0"/>
              <a:t> </a:t>
            </a:r>
            <a:r>
              <a:rPr lang="ru-RU" sz="2000" dirty="0" err="1"/>
              <a:t>дәнді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шалғынды</a:t>
            </a:r>
            <a:r>
              <a:rPr lang="ru-RU" sz="2000" dirty="0"/>
              <a:t> </a:t>
            </a:r>
            <a:r>
              <a:rPr lang="ru-RU" sz="2000" dirty="0" err="1"/>
              <a:t>өсімдіктермен</a:t>
            </a:r>
            <a:r>
              <a:rPr lang="ru-RU" sz="2000" dirty="0"/>
              <a:t> </a:t>
            </a:r>
            <a:r>
              <a:rPr lang="ru-RU" sz="2000" dirty="0" err="1"/>
              <a:t>үйлеседі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1406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1484784"/>
            <a:ext cx="77768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Геоботаника </a:t>
            </a:r>
            <a:r>
              <a:rPr lang="ru-RU" sz="2400" dirty="0" err="1"/>
              <a:t>пәні </a:t>
            </a:r>
            <a:r>
              <a:rPr lang="ru-RU" sz="2400" dirty="0"/>
              <a:t>Х</a:t>
            </a:r>
            <a:r>
              <a:rPr lang="en-US" sz="2400" dirty="0"/>
              <a:t>VIII-XIX </a:t>
            </a:r>
            <a:r>
              <a:rPr lang="ru-RU" sz="2400" dirty="0" err="1"/>
              <a:t>ғасыр басында</a:t>
            </a:r>
            <a:r>
              <a:rPr lang="ru-RU" sz="2400" dirty="0"/>
              <a:t> </a:t>
            </a:r>
            <a:r>
              <a:rPr lang="ru-RU" sz="2400" dirty="0" err="1"/>
              <a:t>шет</a:t>
            </a:r>
            <a:r>
              <a:rPr lang="ru-RU" sz="2400" dirty="0"/>
              <a:t> </a:t>
            </a:r>
            <a:r>
              <a:rPr lang="ru-RU" sz="2400" dirty="0" err="1"/>
              <a:t>елдерде</a:t>
            </a:r>
            <a:r>
              <a:rPr lang="ru-RU" sz="2400" dirty="0"/>
              <a:t> </a:t>
            </a:r>
            <a:r>
              <a:rPr lang="ru-RU" sz="2400" dirty="0" err="1"/>
              <a:t>жеке</a:t>
            </a:r>
            <a:r>
              <a:rPr lang="ru-RU" sz="2400" dirty="0"/>
              <a:t> </a:t>
            </a:r>
            <a:r>
              <a:rPr lang="ru-RU" sz="2400" dirty="0" err="1"/>
              <a:t>ғылым ретінде</a:t>
            </a:r>
            <a:r>
              <a:rPr lang="ru-RU" sz="2400" dirty="0"/>
              <a:t> </a:t>
            </a:r>
            <a:r>
              <a:rPr lang="ru-RU" sz="2400" dirty="0" err="1"/>
              <a:t>өсімдіктер географиясы</a:t>
            </a:r>
            <a:r>
              <a:rPr lang="ru-RU" sz="2400" dirty="0"/>
              <a:t> </a:t>
            </a:r>
            <a:r>
              <a:rPr lang="ru-RU" sz="2400" dirty="0" err="1"/>
              <a:t>және экологиясы</a:t>
            </a:r>
            <a:r>
              <a:rPr lang="ru-RU" sz="2400" dirty="0"/>
              <a:t> </a:t>
            </a:r>
            <a:r>
              <a:rPr lang="ru-RU" sz="2400" dirty="0" err="1"/>
              <a:t>ретінде</a:t>
            </a:r>
            <a:r>
              <a:rPr lang="ru-RU" sz="2400" dirty="0"/>
              <a:t> </a:t>
            </a:r>
            <a:r>
              <a:rPr lang="ru-RU" sz="2400" dirty="0" err="1"/>
              <a:t>пайда</a:t>
            </a:r>
            <a:r>
              <a:rPr lang="ru-RU" sz="2400" dirty="0"/>
              <a:t> бола </a:t>
            </a:r>
            <a:r>
              <a:rPr lang="ru-RU" sz="2400" dirty="0" err="1"/>
              <a:t>бастады</a:t>
            </a:r>
            <a:r>
              <a:rPr lang="ru-RU" sz="2400" dirty="0"/>
              <a:t>. </a:t>
            </a:r>
            <a:r>
              <a:rPr lang="ru-RU" sz="2400" b="1" dirty="0"/>
              <a:t>А. Гумбольдт </a:t>
            </a:r>
            <a:r>
              <a:rPr lang="ru-RU" sz="2400" dirty="0" err="1"/>
              <a:t>бірінші</a:t>
            </a:r>
            <a:r>
              <a:rPr lang="ru-RU" sz="2400" dirty="0"/>
              <a:t> </a:t>
            </a:r>
            <a:r>
              <a:rPr lang="ru-RU" sz="2400" dirty="0" err="1"/>
              <a:t>рет</a:t>
            </a:r>
            <a:r>
              <a:rPr lang="ru-RU" sz="2400" dirty="0"/>
              <a:t> </a:t>
            </a:r>
            <a:r>
              <a:rPr lang="ru-RU" sz="2400" dirty="0" err="1"/>
              <a:t>кейбір</a:t>
            </a:r>
            <a:r>
              <a:rPr lang="ru-RU" sz="2400" dirty="0"/>
              <a:t> </a:t>
            </a:r>
            <a:r>
              <a:rPr lang="ru-RU" sz="2400" dirty="0" err="1"/>
              <a:t>өсімдіктердің</a:t>
            </a:r>
            <a:r>
              <a:rPr lang="ru-RU" sz="2400" dirty="0"/>
              <a:t> жер </a:t>
            </a:r>
            <a:r>
              <a:rPr lang="ru-RU" sz="2400" dirty="0" err="1"/>
              <a:t>бетінде</a:t>
            </a:r>
            <a:r>
              <a:rPr lang="ru-RU" sz="2400" dirty="0"/>
              <a:t> </a:t>
            </a:r>
            <a:r>
              <a:rPr lang="ru-RU" sz="2400" dirty="0" err="1"/>
              <a:t>жылулық</a:t>
            </a:r>
            <a:r>
              <a:rPr lang="ru-RU" sz="2400" dirty="0"/>
              <a:t> </a:t>
            </a:r>
            <a:r>
              <a:rPr lang="ru-RU" sz="2400" dirty="0" err="1"/>
              <a:t>әсерінде</a:t>
            </a:r>
            <a:r>
              <a:rPr lang="ru-RU" sz="2400" dirty="0"/>
              <a:t> </a:t>
            </a:r>
            <a:r>
              <a:rPr lang="ru-RU" sz="2400" dirty="0" err="1"/>
              <a:t>таралуы</a:t>
            </a:r>
            <a:r>
              <a:rPr lang="ru-RU" sz="2400" dirty="0"/>
              <a:t> </a:t>
            </a:r>
            <a:r>
              <a:rPr lang="ru-RU" sz="2400" dirty="0" err="1"/>
              <a:t>туралы</a:t>
            </a:r>
            <a:r>
              <a:rPr lang="ru-RU" sz="2400" dirty="0"/>
              <a:t> </a:t>
            </a:r>
            <a:r>
              <a:rPr lang="ru-RU" sz="2400" dirty="0" err="1"/>
              <a:t>түсінік</a:t>
            </a:r>
            <a:r>
              <a:rPr lang="ru-RU" sz="2400" dirty="0"/>
              <a:t> </a:t>
            </a:r>
            <a:r>
              <a:rPr lang="ru-RU" sz="2400" dirty="0" err="1"/>
              <a:t>берген</a:t>
            </a:r>
            <a:r>
              <a:rPr lang="ru-RU" sz="2400" dirty="0"/>
              <a:t>. </a:t>
            </a:r>
            <a:r>
              <a:rPr lang="ru-RU" sz="2400" dirty="0" err="1"/>
              <a:t>Ғылымда өсімдіктер географиясы</a:t>
            </a:r>
            <a:r>
              <a:rPr lang="ru-RU" sz="2400" dirty="0"/>
              <a:t> </a:t>
            </a:r>
            <a:r>
              <a:rPr lang="ru-RU" sz="2400" dirty="0" err="1"/>
              <a:t>деп</a:t>
            </a:r>
            <a:r>
              <a:rPr lang="ru-RU" sz="2400" dirty="0"/>
              <a:t> </a:t>
            </a:r>
            <a:r>
              <a:rPr lang="ru-RU" sz="2400" dirty="0" err="1"/>
              <a:t>атаған.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332656"/>
            <a:ext cx="813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Геоботаника термин</a:t>
            </a:r>
            <a:r>
              <a:rPr lang="kk-KZ" sz="2400" dirty="0"/>
              <a:t>іне анықтама берген ғалымдар: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D63CA1-8201-45DA-9D53-EC56D041C7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548680"/>
            <a:ext cx="5544616" cy="387307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986354B-37BE-490F-B102-BA47047DCAA4}"/>
              </a:ext>
            </a:extLst>
          </p:cNvPr>
          <p:cNvSpPr/>
          <p:nvPr/>
        </p:nvSpPr>
        <p:spPr>
          <a:xfrm>
            <a:off x="899592" y="4869160"/>
            <a:ext cx="76328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Гляциалды-нивалды белдеу</a:t>
            </a:r>
          </a:p>
          <a:p>
            <a:pPr algn="ctr"/>
            <a:endParaRPr lang="kk-KZ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kk-KZ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Нивально-гляциальная</a:t>
            </a:r>
            <a:r>
              <a:rPr lang="kk-KZ" dirty="0">
                <a:solidFill>
                  <a:srgbClr val="000000"/>
                </a:solidFill>
                <a:latin typeface="Arial" panose="020B0604020202020204" pitchFamily="34" charset="0"/>
              </a:rPr>
              <a:t> с альпийскими формами рельефа с современным оледенением с единичными цветками, лишайниками, мхами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47831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MG_0039">
            <a:extLst>
              <a:ext uri="{FF2B5EF4-FFF2-40B4-BE49-F238E27FC236}">
                <a16:creationId xmlns:a16="http://schemas.microsoft.com/office/drawing/2014/main" id="{0AEBA983-7AA3-421D-B8CA-27950E39E680}"/>
              </a:ext>
            </a:extLst>
          </p:cNvPr>
          <p:cNvPicPr>
            <a:picLocks noChangeArrowheads="1"/>
          </p:cNvPicPr>
          <p:nvPr/>
        </p:nvPicPr>
        <p:blipFill>
          <a:blip r:embed="rId2" cstate="print">
            <a:lum bright="2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32656"/>
            <a:ext cx="5580620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05F4CE4-B91D-43FB-B227-4F3995989AC2}"/>
              </a:ext>
            </a:extLst>
          </p:cNvPr>
          <p:cNvSpPr/>
          <p:nvPr/>
        </p:nvSpPr>
        <p:spPr>
          <a:xfrm>
            <a:off x="467544" y="5019870"/>
            <a:ext cx="849694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Высотная поясность склонов различной экспозиции </a:t>
            </a:r>
            <a:b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(хр. 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Терскей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Алатау)</a:t>
            </a:r>
            <a:b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kk-KZ" sz="2000" b="1" i="1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</a:t>
            </a:r>
            <a:r>
              <a:rPr lang="ru-RU" sz="2000" b="1" i="1" dirty="0" err="1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орно</a:t>
            </a: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-луговые ландшафты</a:t>
            </a:r>
            <a:endParaRPr lang="ru-RU" sz="20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Среднегорья субальпийскими и с альпийскими лугами на горно-луговых почвах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BFC71C0-1833-4615-971A-4ACF148FA9EA}"/>
              </a:ext>
            </a:extLst>
          </p:cNvPr>
          <p:cNvSpPr/>
          <p:nvPr/>
        </p:nvSpPr>
        <p:spPr>
          <a:xfrm>
            <a:off x="251520" y="4335549"/>
            <a:ext cx="8280920" cy="657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Әр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түрлі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экспозиция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баурайларының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биіктік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белдеуі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(хр.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Теріскей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Алатауы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621780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G_0150">
            <a:extLst>
              <a:ext uri="{FF2B5EF4-FFF2-40B4-BE49-F238E27FC236}">
                <a16:creationId xmlns:a16="http://schemas.microsoft.com/office/drawing/2014/main" id="{626713AD-CCFD-48CE-8F74-610A264A0843}"/>
              </a:ext>
            </a:extLst>
          </p:cNvPr>
          <p:cNvPicPr>
            <a:picLocks noChangeArrowheads="1"/>
          </p:cNvPicPr>
          <p:nvPr/>
        </p:nvPicPr>
        <p:blipFill>
          <a:blip r:embed="rId2" cstate="print">
            <a:lum bright="2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666" y="107036"/>
            <a:ext cx="6084677" cy="3787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1BAD79F-6027-4BEB-8B93-F62AB870A71F}"/>
              </a:ext>
            </a:extLst>
          </p:cNvPr>
          <p:cNvSpPr/>
          <p:nvPr/>
        </p:nvSpPr>
        <p:spPr>
          <a:xfrm>
            <a:off x="1168439" y="4053234"/>
            <a:ext cx="68071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Орманды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-дала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табиғи-аумақтық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кешендері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ландшафттары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F61A971-09AA-484C-B55C-A93CB06F9DB2}"/>
              </a:ext>
            </a:extLst>
          </p:cNvPr>
          <p:cNvSpPr/>
          <p:nvPr/>
        </p:nvSpPr>
        <p:spPr>
          <a:xfrm>
            <a:off x="3059832" y="4581128"/>
            <a:ext cx="26280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Орман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ландшафттары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901A445-3116-43D2-A9E9-9D4DD89CF60A}"/>
              </a:ext>
            </a:extLst>
          </p:cNvPr>
          <p:cNvSpPr/>
          <p:nvPr/>
        </p:nvSpPr>
        <p:spPr>
          <a:xfrm>
            <a:off x="1168439" y="5229200"/>
            <a:ext cx="68071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 algn="ctr">
              <a:spcAft>
                <a:spcPts val="0"/>
              </a:spcAft>
            </a:pPr>
            <a:r>
              <a:rPr lang="ru-RU" dirty="0"/>
              <a:t>Осиново-березовые и березовые леса (колки) с лугами, луговыми степями на зональных серых лесных, лугово-черноземных почвах.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63435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0098">
            <a:extLst>
              <a:ext uri="{FF2B5EF4-FFF2-40B4-BE49-F238E27FC236}">
                <a16:creationId xmlns:a16="http://schemas.microsoft.com/office/drawing/2014/main" id="{168A61CF-04E9-4FAB-AFD4-B542CFD58EA6}"/>
              </a:ext>
            </a:extLst>
          </p:cNvPr>
          <p:cNvPicPr>
            <a:picLocks noChangeArrowheads="1"/>
          </p:cNvPicPr>
          <p:nvPr/>
        </p:nvPicPr>
        <p:blipFill>
          <a:blip r:embed="rId2" cstate="print">
            <a:lum bright="2000" contras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32656"/>
            <a:ext cx="5580620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1E44FF7-4492-4093-8085-6CF4D195EAC7}"/>
              </a:ext>
            </a:extLst>
          </p:cNvPr>
          <p:cNvSpPr/>
          <p:nvPr/>
        </p:nvSpPr>
        <p:spPr>
          <a:xfrm>
            <a:off x="962472" y="4797152"/>
            <a:ext cx="70390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Степные ландшафты: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злаково-разнотравно-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красноковыльные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богаторазнотравно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-ковыльные степи, березовые колки на черноземах, лугово-черноземных и серых лесных почвах 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0426BA0-CB62-45E9-8460-8E7B5295BD5D}"/>
              </a:ext>
            </a:extLst>
          </p:cNvPr>
          <p:cNvSpPr/>
          <p:nvPr/>
        </p:nvSpPr>
        <p:spPr>
          <a:xfrm>
            <a:off x="3131840" y="4252446"/>
            <a:ext cx="2589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Дала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ландшафттары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28099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Изображение 260">
            <a:extLst>
              <a:ext uri="{FF2B5EF4-FFF2-40B4-BE49-F238E27FC236}">
                <a16:creationId xmlns:a16="http://schemas.microsoft.com/office/drawing/2014/main" id="{E377E8B9-BF87-4852-95E0-FC91C7809004}"/>
              </a:ext>
            </a:extLst>
          </p:cNvPr>
          <p:cNvPicPr>
            <a:picLocks noChangeArrowheads="1"/>
          </p:cNvPicPr>
          <p:nvPr/>
        </p:nvPicPr>
        <p:blipFill>
          <a:blip r:embed="rId2" cstate="print">
            <a:lum bright="-2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"/>
          <a:stretch>
            <a:fillRect/>
          </a:stretch>
        </p:blipFill>
        <p:spPr bwMode="auto">
          <a:xfrm>
            <a:off x="2051720" y="260648"/>
            <a:ext cx="5610944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DC6A699-56A5-43E0-94E7-177A3BB66F7E}"/>
              </a:ext>
            </a:extLst>
          </p:cNvPr>
          <p:cNvSpPr/>
          <p:nvPr/>
        </p:nvSpPr>
        <p:spPr>
          <a:xfrm>
            <a:off x="827584" y="3789040"/>
            <a:ext cx="820891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Құрғақ дала</a:t>
            </a:r>
          </a:p>
          <a:p>
            <a:pPr algn="ctr"/>
            <a:r>
              <a:rPr lang="kk-KZ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Д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ала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ландшафттары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algn="ctr"/>
            <a:endParaRPr lang="ru-RU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algn="ctr"/>
            <a:r>
              <a:rPr lang="ru-RU" i="1" dirty="0"/>
              <a:t>Умеренно-сухие </a:t>
            </a:r>
            <a:r>
              <a:rPr lang="ru-RU" i="1" dirty="0" err="1"/>
              <a:t>типчако</a:t>
            </a:r>
            <a:r>
              <a:rPr lang="ru-RU" i="1" dirty="0"/>
              <a:t>-ковыльные степи</a:t>
            </a:r>
            <a:r>
              <a:rPr lang="ru-RU" dirty="0"/>
              <a:t> на темно-каштановых почвах.</a:t>
            </a:r>
          </a:p>
          <a:p>
            <a:pPr algn="ctr"/>
            <a:endParaRPr lang="ru-RU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algn="ctr"/>
            <a:r>
              <a:rPr lang="ru-RU" dirty="0"/>
              <a:t>Типчаково-ковыльные степи, в которых преобладает ксерофитный ковыль (ковыль Лессинга – </a:t>
            </a:r>
            <a:r>
              <a:rPr lang="en-US" i="1" dirty="0" err="1"/>
              <a:t>Stipa</a:t>
            </a:r>
            <a:r>
              <a:rPr lang="en-US" i="1" dirty="0"/>
              <a:t> </a:t>
            </a:r>
            <a:r>
              <a:rPr lang="en-US" i="1" dirty="0" err="1"/>
              <a:t>lessingiana</a:t>
            </a:r>
            <a:r>
              <a:rPr lang="ru-RU" dirty="0"/>
              <a:t>), приурочены: к морским равнинам северной части Прикаспийской низменности, денудационным равнинам </a:t>
            </a:r>
            <a:r>
              <a:rPr lang="ru-RU" dirty="0" err="1"/>
              <a:t>Подуральского</a:t>
            </a:r>
            <a:r>
              <a:rPr lang="ru-RU" dirty="0"/>
              <a:t> и </a:t>
            </a:r>
            <a:r>
              <a:rPr lang="ru-RU" dirty="0" err="1"/>
              <a:t>Торгайского</a:t>
            </a:r>
            <a:r>
              <a:rPr lang="ru-RU" dirty="0"/>
              <a:t> плато, северной части Казахского  мелкосопочника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algn="ctr"/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87216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G_0078">
            <a:extLst>
              <a:ext uri="{FF2B5EF4-FFF2-40B4-BE49-F238E27FC236}">
                <a16:creationId xmlns:a16="http://schemas.microsoft.com/office/drawing/2014/main" id="{7721ACAD-58AE-418D-8451-D750B8B8219B}"/>
              </a:ext>
            </a:extLst>
          </p:cNvPr>
          <p:cNvPicPr>
            <a:picLocks noChangeArrowheads="1"/>
          </p:cNvPicPr>
          <p:nvPr/>
        </p:nvPicPr>
        <p:blipFill>
          <a:blip r:embed="rId2" cstate="print">
            <a:lum bright="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71407"/>
            <a:ext cx="5472608" cy="3157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B6A1A4B-CBE7-4771-846C-65C565532033}"/>
              </a:ext>
            </a:extLst>
          </p:cNvPr>
          <p:cNvSpPr/>
          <p:nvPr/>
        </p:nvSpPr>
        <p:spPr>
          <a:xfrm>
            <a:off x="1727684" y="4509119"/>
            <a:ext cx="56886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Ковыль, волосатик,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тырса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сосновый бор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супесчаных и песчаных почвах аллювиальных равнин Тургая и правобережья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Ертиса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распространены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псаммофитные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 ковылем песчаным,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овсянницей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Беккера (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Festuca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beckeri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полынью песчаной и др. </a:t>
            </a: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F9201CF-2C0C-4E27-82E0-1C8CFC1206E9}"/>
              </a:ext>
            </a:extLst>
          </p:cNvPr>
          <p:cNvSpPr/>
          <p:nvPr/>
        </p:nvSpPr>
        <p:spPr>
          <a:xfrm>
            <a:off x="2286000" y="364589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Құрғақ дала</a:t>
            </a:r>
          </a:p>
          <a:p>
            <a:pPr algn="ctr"/>
            <a:r>
              <a:rPr lang="kk-KZ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Д</a:t>
            </a:r>
            <a:r>
              <a:rPr lang="ru-RU" b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ала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ландшафттары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64439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Изображение 259">
            <a:extLst>
              <a:ext uri="{FF2B5EF4-FFF2-40B4-BE49-F238E27FC236}">
                <a16:creationId xmlns:a16="http://schemas.microsoft.com/office/drawing/2014/main" id="{3A4A3E0D-7E55-4E84-81A4-13C4D6E7FC2F}"/>
              </a:ext>
            </a:extLst>
          </p:cNvPr>
          <p:cNvPicPr>
            <a:picLocks noChangeArrowheads="1"/>
          </p:cNvPicPr>
          <p:nvPr/>
        </p:nvPicPr>
        <p:blipFill>
          <a:blip r:embed="rId2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9"/>
          <a:stretch>
            <a:fillRect/>
          </a:stretch>
        </p:blipFill>
        <p:spPr bwMode="auto">
          <a:xfrm>
            <a:off x="2051720" y="301298"/>
            <a:ext cx="5040560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A66BA7-2679-423D-80DA-D1CCC8F736D2}"/>
              </a:ext>
            </a:extLst>
          </p:cNvPr>
          <p:cNvSpPr/>
          <p:nvPr/>
        </p:nvSpPr>
        <p:spPr>
          <a:xfrm>
            <a:off x="683568" y="4725144"/>
            <a:ext cx="81369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Полупустынные природно-территориальные комплексы </a:t>
            </a:r>
            <a:b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Южно-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Торгайское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плато</a:t>
            </a:r>
          </a:p>
          <a:p>
            <a:pPr algn="ctr">
              <a:spcAft>
                <a:spcPts val="0"/>
              </a:spcAft>
            </a:pPr>
            <a:endParaRPr lang="ru-RU" sz="20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dirty="0"/>
              <a:t>Светло-каштановые почвы, типчаково-полынная, включающая злаки сухих степей и пустынные полукустарнички.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8290"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367501-0346-4F46-BB17-D7248C5165CA}"/>
              </a:ext>
            </a:extLst>
          </p:cNvPr>
          <p:cNvSpPr/>
          <p:nvPr/>
        </p:nvSpPr>
        <p:spPr>
          <a:xfrm>
            <a:off x="791072" y="4005064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Оңтүстік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Торғай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үстіртінің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шөлейтті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табиғи-аумақтық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кешендері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endParaRPr lang="kk-KZ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56494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ICT0097">
            <a:extLst>
              <a:ext uri="{FF2B5EF4-FFF2-40B4-BE49-F238E27FC236}">
                <a16:creationId xmlns:a16="http://schemas.microsoft.com/office/drawing/2014/main" id="{DBA258C2-5208-42D0-963C-4E3B8364B269}"/>
              </a:ext>
            </a:extLst>
          </p:cNvPr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02433"/>
            <a:ext cx="5472608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7F0912E-5A5E-46E1-827F-6068BBC587E7}"/>
              </a:ext>
            </a:extLst>
          </p:cNvPr>
          <p:cNvSpPr/>
          <p:nvPr/>
        </p:nvSpPr>
        <p:spPr>
          <a:xfrm>
            <a:off x="971600" y="4530293"/>
            <a:ext cx="74168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Пустынные природно-территориальные комплексы (глинисто-солянковые пустыни впадины 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Карагие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algn="ctr">
              <a:spcAft>
                <a:spcPts val="0"/>
              </a:spcAft>
            </a:pPr>
            <a:endParaRPr lang="kk-KZ" sz="20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dirty="0"/>
              <a:t>Злаково-полынные пустыни на бурых малоразвитых щебнистых почвах</a:t>
            </a:r>
          </a:p>
          <a:p>
            <a:pPr algn="ctr">
              <a:spcAft>
                <a:spcPts val="0"/>
              </a:spcAft>
            </a:pP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450CB02-9716-4BF0-B798-75D96969EB27}"/>
              </a:ext>
            </a:extLst>
          </p:cNvPr>
          <p:cNvSpPr/>
          <p:nvPr/>
        </p:nvSpPr>
        <p:spPr>
          <a:xfrm>
            <a:off x="251520" y="3652120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Шөл</a:t>
            </a:r>
            <a:r>
              <a:rPr lang="kk-KZ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ді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табиғи-аумақтық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кешендер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Қарақия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ойпатының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сазды-солянкалық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шөлдері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641026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ICT0064">
            <a:extLst>
              <a:ext uri="{FF2B5EF4-FFF2-40B4-BE49-F238E27FC236}">
                <a16:creationId xmlns:a16="http://schemas.microsoft.com/office/drawing/2014/main" id="{09FAA059-13A8-427A-BB73-13734BDF62A2}"/>
              </a:ext>
            </a:extLst>
          </p:cNvPr>
          <p:cNvPicPr>
            <a:picLocks noChangeArrowheads="1"/>
          </p:cNvPicPr>
          <p:nvPr/>
        </p:nvPicPr>
        <p:blipFill>
          <a:blip r:embed="rId2" cstate="print">
            <a:lum bright="2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1"/>
          <a:stretch>
            <a:fillRect/>
          </a:stretch>
        </p:blipFill>
        <p:spPr bwMode="auto">
          <a:xfrm>
            <a:off x="1691680" y="332656"/>
            <a:ext cx="5760640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1E6C4B6-FC28-4814-B741-229AC8A11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7744" y="4725144"/>
            <a:ext cx="424103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88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8892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Впадина </a:t>
            </a:r>
            <a:r>
              <a:rPr kumimoji="0" lang="ru-RU" altLang="ru-RU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Карагие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(-132 м)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2889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58086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ICT0333">
            <a:extLst>
              <a:ext uri="{FF2B5EF4-FFF2-40B4-BE49-F238E27FC236}">
                <a16:creationId xmlns:a16="http://schemas.microsoft.com/office/drawing/2014/main" id="{D387DAEF-CD1F-40DC-9B80-FC4EC12E79C0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lum bright="2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" t="4430"/>
          <a:stretch>
            <a:fillRect/>
          </a:stretch>
        </p:blipFill>
        <p:spPr bwMode="auto">
          <a:xfrm>
            <a:off x="1871700" y="476672"/>
            <a:ext cx="5400600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D6F569F-F857-4F8D-A81F-0228AC4164B1}"/>
              </a:ext>
            </a:extLst>
          </p:cNvPr>
          <p:cNvSpPr/>
          <p:nvPr/>
        </p:nvSpPr>
        <p:spPr>
          <a:xfrm>
            <a:off x="827584" y="4042226"/>
            <a:ext cx="79928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kk-KZ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Шөл ландшафттары</a:t>
            </a:r>
          </a:p>
          <a:p>
            <a:pPr algn="ctr">
              <a:spcAft>
                <a:spcPts val="0"/>
              </a:spcAft>
            </a:pPr>
            <a:endParaRPr lang="ru-RU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Песчаные пустыни 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Мангистау</a:t>
            </a:r>
            <a:endParaRPr lang="ru-RU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kk-KZ" sz="20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dirty="0"/>
              <a:t>Она состоит из древесно-кустарных сообществ: саксаул белый или песчаный (</a:t>
            </a:r>
            <a:r>
              <a:rPr lang="en-US" i="1" dirty="0" err="1"/>
              <a:t>Haloxylon</a:t>
            </a:r>
            <a:r>
              <a:rPr lang="en-US" i="1" dirty="0"/>
              <a:t> </a:t>
            </a:r>
            <a:r>
              <a:rPr lang="en-US" i="1" dirty="0" err="1"/>
              <a:t>persicum</a:t>
            </a:r>
            <a:r>
              <a:rPr lang="ru-RU" dirty="0"/>
              <a:t>)</a:t>
            </a:r>
            <a:r>
              <a:rPr lang="kk-KZ" dirty="0"/>
              <a:t>, песчаная акация (</a:t>
            </a:r>
            <a:r>
              <a:rPr lang="en-US" i="1" dirty="0" err="1"/>
              <a:t>Ammodendron</a:t>
            </a:r>
            <a:r>
              <a:rPr lang="en-US" i="1" dirty="0"/>
              <a:t> </a:t>
            </a:r>
            <a:r>
              <a:rPr lang="en-US" i="1" dirty="0" err="1"/>
              <a:t>canollyi</a:t>
            </a:r>
            <a:r>
              <a:rPr lang="ru-RU" dirty="0"/>
              <a:t>, </a:t>
            </a:r>
            <a:r>
              <a:rPr lang="en-US" i="1" dirty="0"/>
              <a:t>A</a:t>
            </a:r>
            <a:r>
              <a:rPr lang="ru-RU" i="1" dirty="0"/>
              <a:t>. </a:t>
            </a:r>
            <a:r>
              <a:rPr lang="en-US" i="1" dirty="0" err="1"/>
              <a:t>karelini</a:t>
            </a:r>
            <a:r>
              <a:rPr lang="kk-KZ" dirty="0"/>
              <a:t>), джузгуны, гребенщики, эфедра на </a:t>
            </a:r>
            <a:r>
              <a:rPr lang="kk-KZ" b="1" dirty="0"/>
              <a:t>бурых почвах</a:t>
            </a:r>
            <a:r>
              <a:rPr lang="kk-KZ" dirty="0"/>
              <a:t>.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973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 txBox="1">
            <a:spLocks/>
          </p:cNvSpPr>
          <p:nvPr/>
        </p:nvSpPr>
        <p:spPr>
          <a:xfrm>
            <a:off x="1007096" y="1988840"/>
            <a:ext cx="8136904" cy="969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1828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1268760"/>
            <a:ext cx="813690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ХІХ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ғасырдың басында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(1866)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неміс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ботанигі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Л.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Гризебах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ғылымға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“геоботаника”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терминді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ендірді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Россияда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Геоботаника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ауыл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шаруашылығы талабы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бойына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дамыды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орман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өсімдіктері, жайлау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шалғын өсімдіктері батпақты сулы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өсімдіктері қауымдастықтарын.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 ғалымдар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Докучаев,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Костычев,Танфильев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Шенников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т.б.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Россияда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геоботаника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ғылымының дамуында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көп еңбек сіңірген негізін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жаратқан ғалымдар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Алехин, Сукачев,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Шенниковтар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 ғылымдар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фитоценология, биоценология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терминдерін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жаратқан ғалымдар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dirty="0"/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kk-KZ" dirty="0"/>
              <a:t> Рупрехт Ф.И. (1866) </a:t>
            </a:r>
          </a:p>
          <a:p>
            <a:pPr algn="just">
              <a:buFont typeface="Wingdings" pitchFamily="2" charset="2"/>
              <a:buChar char="Ø"/>
            </a:pPr>
            <a:r>
              <a:rPr lang="kk-KZ" dirty="0"/>
              <a:t> Пачоский И.К.(1891)</a:t>
            </a:r>
          </a:p>
          <a:p>
            <a:pPr algn="just">
              <a:buFont typeface="Wingdings" pitchFamily="2" charset="2"/>
              <a:buChar char="Ø"/>
            </a:pPr>
            <a:r>
              <a:rPr lang="kk-KZ" dirty="0"/>
              <a:t> Краснов А.Н (1888)</a:t>
            </a:r>
          </a:p>
          <a:p>
            <a:pPr algn="just">
              <a:buFont typeface="Wingdings" pitchFamily="2" charset="2"/>
              <a:buChar char="Ø"/>
            </a:pPr>
            <a:r>
              <a:rPr lang="kk-KZ" dirty="0"/>
              <a:t> Рюбель Е. (1922)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43960B-6BBF-417E-A7BC-8EF2D2D8B1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5" t="81707" r="66635" b="1219"/>
          <a:stretch/>
        </p:blipFill>
        <p:spPr>
          <a:xfrm>
            <a:off x="611560" y="332656"/>
            <a:ext cx="8418764" cy="31683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075FE8-70F8-4FEA-9018-8C676C9CB04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67" t="81707" r="35771" b="1219"/>
          <a:stretch/>
        </p:blipFill>
        <p:spPr>
          <a:xfrm>
            <a:off x="896506" y="3645024"/>
            <a:ext cx="7848872" cy="306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79135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E5B7F2E-3DF0-40F5-801B-D1E26C29B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260648"/>
            <a:ext cx="8424936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kumimoji="0" lang="ru-RU" sz="2200" b="1" i="0" u="none" strike="noStrike" kern="0" cap="none" spc="0" normalizeH="0" baseline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Тақырыбы</a:t>
            </a:r>
            <a:r>
              <a:rPr kumimoji="0" lang="ru-RU" sz="22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lang="ru-RU" sz="2200" b="1" dirty="0" err="1">
                <a:solidFill>
                  <a:schemeClr val="accent4">
                    <a:lumMod val="50000"/>
                  </a:schemeClr>
                </a:solidFill>
              </a:rPr>
              <a:t>Өсімдік</a:t>
            </a:r>
            <a:r>
              <a:rPr lang="ru-RU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4">
                    <a:lumMod val="50000"/>
                  </a:schemeClr>
                </a:solidFill>
              </a:rPr>
              <a:t>қауымдастықтарының</a:t>
            </a:r>
            <a:r>
              <a:rPr lang="ru-RU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4">
                    <a:lumMod val="50000"/>
                  </a:schemeClr>
                </a:solidFill>
              </a:rPr>
              <a:t>құрамы</a:t>
            </a:r>
            <a:r>
              <a:rPr lang="ru-RU" sz="2200" b="1" dirty="0">
                <a:solidFill>
                  <a:schemeClr val="accent4">
                    <a:lumMod val="50000"/>
                  </a:schemeClr>
                </a:solidFill>
              </a:rPr>
              <a:t> мен </a:t>
            </a:r>
            <a:r>
              <a:rPr lang="ru-RU" sz="2200" b="1" dirty="0" err="1">
                <a:solidFill>
                  <a:schemeClr val="accent4">
                    <a:lumMod val="50000"/>
                  </a:schemeClr>
                </a:solidFill>
              </a:rPr>
              <a:t>құрылымы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CC91D78-0A58-470A-81D4-DE4BC37C7B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1350635"/>
            <a:ext cx="8568952" cy="477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88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88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i="1" u="none" strike="noStrike" cap="none" normalizeH="0" baseline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Фитоценозды</a:t>
            </a:r>
            <a:r>
              <a:rPr kumimoji="0" lang="ru-RU" altLang="ru-RU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kumimoji="0" lang="ru-RU" altLang="ru-RU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басқа</a:t>
            </a:r>
            <a:r>
              <a:rPr kumimoji="0" lang="ru-RU" altLang="ru-RU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да </a:t>
            </a:r>
            <a:r>
              <a:rPr kumimoji="0" lang="ru-RU" altLang="ru-RU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өсімдік</a:t>
            </a:r>
            <a:r>
              <a:rPr kumimoji="0" lang="ru-RU" altLang="ru-RU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ru-RU" altLang="ru-RU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объектісі</a:t>
            </a:r>
            <a:r>
              <a:rPr kumimoji="0" lang="ru-RU" altLang="ru-RU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ru-RU" altLang="ru-RU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сияқты</a:t>
            </a:r>
            <a:r>
              <a:rPr kumimoji="0" lang="ru-RU" altLang="ru-RU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ru-RU" altLang="ru-RU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жүйе</a:t>
            </a:r>
            <a:r>
              <a:rPr kumimoji="0" lang="ru-RU" altLang="ru-RU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ru-RU" altLang="ru-RU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ретінде</a:t>
            </a:r>
            <a:r>
              <a:rPr kumimoji="0" lang="ru-RU" altLang="ru-RU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ru-RU" altLang="ru-RU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қарастыруға</a:t>
            </a:r>
            <a:r>
              <a:rPr kumimoji="0" lang="ru-RU" altLang="ru-RU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ru-RU" altLang="ru-RU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болады</a:t>
            </a:r>
            <a:r>
              <a:rPr lang="ru-RU" altLang="ru-RU" sz="2200" i="1" dirty="0">
                <a:ea typeface="Times New Roman" panose="02020603050405020304" pitchFamily="18" charset="0"/>
              </a:rPr>
              <a:t>. </a:t>
            </a:r>
            <a:r>
              <a:rPr lang="ru-RU" sz="2200" b="1" dirty="0"/>
              <a:t>Л. </a:t>
            </a:r>
            <a:r>
              <a:rPr lang="ru-RU" sz="2200" b="1" dirty="0" err="1"/>
              <a:t>Берталанфидің</a:t>
            </a:r>
            <a:r>
              <a:rPr lang="ru-RU" sz="2200" b="1" dirty="0"/>
              <a:t> </a:t>
            </a:r>
            <a:r>
              <a:rPr lang="ru-RU" sz="2200" dirty="0" err="1"/>
              <a:t>айтуынша</a:t>
            </a:r>
            <a:r>
              <a:rPr lang="ru-RU" sz="2200" dirty="0"/>
              <a:t> (1965), </a:t>
            </a:r>
            <a:r>
              <a:rPr lang="ru-RU" sz="2200" dirty="0" err="1"/>
              <a:t>жүйе</a:t>
            </a:r>
            <a:r>
              <a:rPr lang="ru-RU" sz="2200" dirty="0"/>
              <a:t> </a:t>
            </a:r>
            <a:r>
              <a:rPr lang="ru-RU" sz="2200" dirty="0" err="1"/>
              <a:t>өзара</a:t>
            </a:r>
            <a:r>
              <a:rPr lang="ru-RU" sz="2200" dirty="0"/>
              <a:t> </a:t>
            </a:r>
            <a:r>
              <a:rPr lang="ru-RU" sz="2200" dirty="0" err="1"/>
              <a:t>әрекеттесетін</a:t>
            </a:r>
            <a:r>
              <a:rPr lang="ru-RU" sz="2200" dirty="0"/>
              <a:t> </a:t>
            </a:r>
            <a:r>
              <a:rPr lang="ru-RU" sz="2200" dirty="0" err="1"/>
              <a:t>элементтер</a:t>
            </a:r>
            <a:r>
              <a:rPr lang="ru-RU" sz="2200" dirty="0"/>
              <a:t> </a:t>
            </a:r>
            <a:r>
              <a:rPr lang="ru-RU" sz="2200" dirty="0" err="1"/>
              <a:t>жиынтығы</a:t>
            </a:r>
            <a:r>
              <a:rPr lang="ru-RU" sz="2200" dirty="0"/>
              <a:t>. </a:t>
            </a:r>
            <a:r>
              <a:rPr lang="ru-RU" sz="2200" dirty="0" err="1"/>
              <a:t>Сондықтан</a:t>
            </a:r>
            <a:r>
              <a:rPr lang="ru-RU" sz="2200" dirty="0"/>
              <a:t> </a:t>
            </a:r>
            <a:r>
              <a:rPr lang="ru-RU" sz="2200" dirty="0" err="1"/>
              <a:t>фитоценозды</a:t>
            </a:r>
            <a:r>
              <a:rPr lang="ru-RU" sz="2200" dirty="0"/>
              <a:t> оны </a:t>
            </a:r>
            <a:r>
              <a:rPr lang="ru-RU" sz="2200" dirty="0" err="1"/>
              <a:t>ұйымдастырудағы</a:t>
            </a:r>
            <a:r>
              <a:rPr lang="ru-RU" sz="2200" dirty="0"/>
              <a:t> </a:t>
            </a:r>
            <a:r>
              <a:rPr lang="ru-RU" sz="2200" dirty="0" err="1"/>
              <a:t>күрделі</a:t>
            </a:r>
            <a:r>
              <a:rPr lang="ru-RU" sz="2200" dirty="0"/>
              <a:t> </a:t>
            </a:r>
            <a:r>
              <a:rPr lang="ru-RU" sz="2200" dirty="0" err="1"/>
              <a:t>жүйе</a:t>
            </a:r>
            <a:r>
              <a:rPr lang="ru-RU" sz="2200" dirty="0"/>
              <a:t> </a:t>
            </a:r>
            <a:r>
              <a:rPr lang="ru-RU" sz="2200" dirty="0" err="1"/>
              <a:t>ретінде</a:t>
            </a:r>
            <a:r>
              <a:rPr lang="ru-RU" sz="2200" dirty="0"/>
              <a:t> </a:t>
            </a:r>
            <a:r>
              <a:rPr lang="ru-RU" sz="2200" dirty="0" err="1"/>
              <a:t>қарастыра</a:t>
            </a:r>
            <a:r>
              <a:rPr lang="ru-RU" sz="2200" dirty="0"/>
              <a:t> </a:t>
            </a:r>
            <a:r>
              <a:rPr lang="ru-RU" sz="2200" dirty="0" err="1"/>
              <a:t>отырып</a:t>
            </a:r>
            <a:r>
              <a:rPr lang="ru-RU" sz="2200" dirty="0"/>
              <a:t>,  </a:t>
            </a:r>
            <a:r>
              <a:rPr lang="ru-RU" sz="2200" dirty="0" err="1"/>
              <a:t>ажырату</a:t>
            </a:r>
            <a:r>
              <a:rPr lang="ru-RU" sz="2200" dirty="0"/>
              <a:t> </a:t>
            </a:r>
            <a:r>
              <a:rPr lang="ru-RU" sz="2200" dirty="0" err="1"/>
              <a:t>керек</a:t>
            </a:r>
            <a:r>
              <a:rPr lang="ru-RU" sz="2200" dirty="0"/>
              <a:t>:</a:t>
            </a:r>
          </a:p>
          <a:p>
            <a:pPr marL="0" marR="0" lvl="0" indent="288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200" dirty="0"/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ru-RU" sz="2200" dirty="0"/>
              <a:t> </a:t>
            </a:r>
            <a:r>
              <a:rPr lang="ru-RU" sz="2200" dirty="0" err="1"/>
              <a:t>фитоценоздардың</a:t>
            </a:r>
            <a:r>
              <a:rPr lang="ru-RU" sz="2200" dirty="0"/>
              <a:t> </a:t>
            </a:r>
            <a:r>
              <a:rPr lang="ru-RU" sz="2200" dirty="0" err="1"/>
              <a:t>құрамы</a:t>
            </a:r>
            <a:r>
              <a:rPr lang="ru-RU" sz="2200" dirty="0"/>
              <a:t>;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lang="ru-RU" sz="2200" dirty="0"/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ru-RU" sz="2200" dirty="0" err="1"/>
              <a:t>фитоценоздардың</a:t>
            </a:r>
            <a:r>
              <a:rPr lang="ru-RU" sz="2200" dirty="0"/>
              <a:t> </a:t>
            </a:r>
            <a:r>
              <a:rPr lang="ru-RU" sz="2200" dirty="0" err="1"/>
              <a:t>құрылымы</a:t>
            </a:r>
            <a:r>
              <a:rPr lang="ru-RU" sz="2200" dirty="0"/>
              <a:t>( </a:t>
            </a:r>
            <a:r>
              <a:rPr lang="ru-RU" sz="2200" dirty="0" err="1"/>
              <a:t>олардың</a:t>
            </a:r>
            <a:r>
              <a:rPr lang="ru-RU" sz="2200" dirty="0"/>
              <a:t> </a:t>
            </a:r>
            <a:r>
              <a:rPr lang="ru-RU" sz="2200" dirty="0" err="1"/>
              <a:t>кеңістіктік</a:t>
            </a:r>
            <a:r>
              <a:rPr lang="ru-RU" sz="2200" dirty="0"/>
              <a:t> </a:t>
            </a:r>
            <a:r>
              <a:rPr lang="ru-RU" sz="2200" dirty="0" err="1"/>
              <a:t>құрылымы</a:t>
            </a:r>
            <a:r>
              <a:rPr lang="ru-RU" sz="2200" dirty="0"/>
              <a:t>);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lang="ru-RU" sz="2200" dirty="0"/>
          </a:p>
          <a:p>
            <a:pPr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ru-RU" sz="2200" dirty="0" err="1"/>
              <a:t>фитоценоздардың</a:t>
            </a:r>
            <a:r>
              <a:rPr lang="ru-RU" sz="2200" dirty="0"/>
              <a:t> </a:t>
            </a:r>
            <a:r>
              <a:rPr lang="ru-RU" sz="2200" dirty="0" err="1"/>
              <a:t>функционалды</a:t>
            </a:r>
            <a:r>
              <a:rPr lang="ru-RU" sz="2200" dirty="0"/>
              <a:t> </a:t>
            </a:r>
            <a:r>
              <a:rPr lang="ru-RU" sz="2200" dirty="0" err="1"/>
              <a:t>құрылымы</a:t>
            </a:r>
            <a:r>
              <a:rPr lang="ru-RU" sz="2200" dirty="0"/>
              <a:t> -</a:t>
            </a:r>
            <a:r>
              <a:rPr lang="ru-RU" sz="2200" dirty="0" err="1"/>
              <a:t>элементтер</a:t>
            </a:r>
            <a:r>
              <a:rPr lang="ru-RU" sz="2200" dirty="0"/>
              <a:t> </a:t>
            </a:r>
            <a:r>
              <a:rPr lang="ru-RU" sz="2200" dirty="0" err="1"/>
              <a:t>арасындағы</a:t>
            </a:r>
            <a:r>
              <a:rPr lang="ru-RU" sz="2200" dirty="0"/>
              <a:t> </a:t>
            </a:r>
            <a:r>
              <a:rPr lang="ru-RU" sz="2200" dirty="0" err="1"/>
              <a:t>байланыстардың</a:t>
            </a:r>
            <a:r>
              <a:rPr lang="ru-RU" sz="2200" dirty="0"/>
              <a:t> </a:t>
            </a:r>
            <a:r>
              <a:rPr lang="ru-RU" sz="2200" dirty="0" err="1"/>
              <a:t>жиынтығы</a:t>
            </a:r>
            <a:r>
              <a:rPr lang="kk-KZ" sz="2200" dirty="0"/>
              <a:t>.</a:t>
            </a:r>
            <a:r>
              <a:rPr kumimoji="0" lang="ru-RU" altLang="ru-RU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kumimoji="0" lang="ru-RU" altLang="ru-RU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2889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73162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E9B160D-6885-4510-9179-5EED9D277EA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3568" y="731520"/>
            <a:ext cx="8136904" cy="5649808"/>
          </a:xfrm>
        </p:spPr>
        <p:txBody>
          <a:bodyPr>
            <a:normAutofit fontScale="92500"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Фитоценоздардың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флористикалық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құрамы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Флористикалық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құрамы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dirty="0"/>
              <a:t>-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өсімдіктер</a:t>
            </a:r>
            <a:r>
              <a:rPr lang="ru-RU" dirty="0"/>
              <a:t> </a:t>
            </a:r>
            <a:r>
              <a:rPr lang="ru-RU" dirty="0" err="1"/>
              <a:t>қауымдастығында</a:t>
            </a:r>
            <a:r>
              <a:rPr lang="ru-RU" dirty="0"/>
              <a:t> </a:t>
            </a:r>
            <a:r>
              <a:rPr lang="ru-RU" dirty="0" err="1"/>
              <a:t>кездесетін</a:t>
            </a:r>
            <a:r>
              <a:rPr lang="ru-RU" dirty="0"/>
              <a:t> </a:t>
            </a:r>
            <a:r>
              <a:rPr lang="ru-RU" dirty="0" err="1"/>
              <a:t>өсімдік</a:t>
            </a:r>
            <a:r>
              <a:rPr lang="ru-RU" dirty="0"/>
              <a:t> </a:t>
            </a:r>
            <a:r>
              <a:rPr lang="ru-RU" dirty="0" err="1"/>
              <a:t>түрлерінің</a:t>
            </a:r>
            <a:r>
              <a:rPr lang="ru-RU" dirty="0"/>
              <a:t> </a:t>
            </a:r>
            <a:r>
              <a:rPr lang="ru-RU" dirty="0" err="1"/>
              <a:t>толық</a:t>
            </a:r>
            <a:r>
              <a:rPr lang="ru-RU" dirty="0"/>
              <a:t> </a:t>
            </a:r>
            <a:r>
              <a:rPr lang="ru-RU" dirty="0" err="1"/>
              <a:t>жиынтығы</a:t>
            </a:r>
            <a:r>
              <a:rPr lang="ru-RU" dirty="0"/>
              <a:t>. </a:t>
            </a:r>
            <a:r>
              <a:rPr lang="ru-RU" dirty="0" err="1"/>
              <a:t>Флористикалық</a:t>
            </a:r>
            <a:r>
              <a:rPr lang="ru-RU" dirty="0"/>
              <a:t> </a:t>
            </a:r>
            <a:r>
              <a:rPr lang="ru-RU" dirty="0" err="1"/>
              <a:t>құрамы</a:t>
            </a:r>
            <a:r>
              <a:rPr lang="ru-RU" dirty="0"/>
              <a:t> -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қоғамның</a:t>
            </a:r>
            <a:r>
              <a:rPr lang="ru-RU" dirty="0"/>
              <a:t> </a:t>
            </a:r>
            <a:r>
              <a:rPr lang="ru-RU" dirty="0" err="1"/>
              <a:t>құрылымы</a:t>
            </a:r>
            <a:r>
              <a:rPr lang="ru-RU" dirty="0"/>
              <a:t> мен </a:t>
            </a:r>
            <a:r>
              <a:rPr lang="ru-RU" dirty="0" err="1"/>
              <a:t>функцияларын</a:t>
            </a:r>
            <a:r>
              <a:rPr lang="ru-RU" dirty="0"/>
              <a:t> </a:t>
            </a:r>
            <a:r>
              <a:rPr lang="ru-RU" dirty="0" err="1"/>
              <a:t>анықтайтын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конституциялық</a:t>
            </a:r>
            <a:r>
              <a:rPr lang="ru-RU" dirty="0"/>
              <a:t> </a:t>
            </a:r>
            <a:r>
              <a:rPr lang="ru-RU" dirty="0" err="1"/>
              <a:t>белгі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қоғамдастық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 </a:t>
            </a:r>
            <a:r>
              <a:rPr lang="ru-RU" dirty="0" err="1"/>
              <a:t>экологиялық</a:t>
            </a:r>
            <a:r>
              <a:rPr lang="ru-RU" dirty="0"/>
              <a:t> </a:t>
            </a:r>
            <a:r>
              <a:rPr lang="ru-RU" dirty="0" err="1"/>
              <a:t>жағдайлар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тарихы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бұзылу</a:t>
            </a:r>
            <a:r>
              <a:rPr lang="ru-RU" dirty="0"/>
              <a:t> </a:t>
            </a:r>
            <a:r>
              <a:rPr lang="ru-RU" dirty="0" err="1"/>
              <a:t>дәрежесі</a:t>
            </a:r>
            <a:r>
              <a:rPr lang="ru-RU" dirty="0"/>
              <a:t> мен </a:t>
            </a:r>
            <a:r>
              <a:rPr lang="ru-RU" dirty="0" err="1"/>
              <a:t>сипаты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т. б.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айтатын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ақпараттық</a:t>
            </a:r>
            <a:r>
              <a:rPr lang="ru-RU" dirty="0"/>
              <a:t> </a:t>
            </a:r>
            <a:r>
              <a:rPr lang="ru-RU" dirty="0" err="1"/>
              <a:t>белгі</a:t>
            </a:r>
            <a:r>
              <a:rPr lang="ru-RU" dirty="0"/>
              <a:t>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kk-KZ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err="1"/>
              <a:t>Флористикалық</a:t>
            </a:r>
            <a:r>
              <a:rPr lang="ru-RU" b="1" dirty="0"/>
              <a:t> </a:t>
            </a:r>
            <a:r>
              <a:rPr lang="ru-RU" b="1" dirty="0" err="1"/>
              <a:t>құрамы</a:t>
            </a:r>
            <a:r>
              <a:rPr lang="ru-RU" b="1" dirty="0"/>
              <a:t> </a:t>
            </a:r>
            <a:r>
              <a:rPr lang="ru-RU" dirty="0" err="1"/>
              <a:t>бірқатар</a:t>
            </a:r>
            <a:r>
              <a:rPr lang="ru-RU" dirty="0"/>
              <a:t> </a:t>
            </a:r>
            <a:r>
              <a:rPr lang="ru-RU" dirty="0" err="1"/>
              <a:t>көрсеткіштермен</a:t>
            </a:r>
            <a:r>
              <a:rPr lang="ru-RU" dirty="0"/>
              <a:t> </a:t>
            </a:r>
            <a:r>
              <a:rPr lang="ru-RU" dirty="0" err="1"/>
              <a:t>сипатталады</a:t>
            </a:r>
            <a:r>
              <a:rPr lang="ru-RU" dirty="0"/>
              <a:t>: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/>
          </a:p>
          <a:p>
            <a:pPr marL="342900" indent="-34290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dirty="0"/>
              <a:t> </a:t>
            </a:r>
            <a:r>
              <a:rPr lang="ru-RU" dirty="0" err="1"/>
              <a:t>Біріншісі-түрлердің</a:t>
            </a:r>
            <a:r>
              <a:rPr lang="ru-RU" dirty="0"/>
              <a:t>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байлығы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,</a:t>
            </a:r>
            <a:r>
              <a:rPr lang="ru-RU" dirty="0"/>
              <a:t> </a:t>
            </a:r>
            <a:r>
              <a:rPr lang="ru-RU" dirty="0" err="1"/>
              <a:t>яғни</a:t>
            </a:r>
            <a:r>
              <a:rPr lang="ru-RU" dirty="0"/>
              <a:t> </a:t>
            </a:r>
            <a:r>
              <a:rPr lang="ru-RU" dirty="0" err="1"/>
              <a:t>фитоценозға</a:t>
            </a:r>
            <a:r>
              <a:rPr lang="ru-RU" dirty="0"/>
              <a:t> </a:t>
            </a:r>
            <a:r>
              <a:rPr lang="ru-RU" dirty="0" err="1"/>
              <a:t>тән</a:t>
            </a:r>
            <a:r>
              <a:rPr lang="ru-RU" dirty="0"/>
              <a:t> </a:t>
            </a:r>
            <a:r>
              <a:rPr lang="ru-RU" dirty="0" err="1"/>
              <a:t>түрлердің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саны.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көрсеткіш</a:t>
            </a:r>
            <a:r>
              <a:rPr lang="ru-RU" dirty="0"/>
              <a:t> </a:t>
            </a:r>
            <a:r>
              <a:rPr lang="ru-RU" b="1" dirty="0"/>
              <a:t>1-ден </a:t>
            </a:r>
            <a:r>
              <a:rPr lang="ru-RU" dirty="0"/>
              <a:t>(</a:t>
            </a:r>
            <a:r>
              <a:rPr lang="ru-RU" dirty="0" err="1"/>
              <a:t>монодоминантты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типті</a:t>
            </a:r>
            <a:r>
              <a:rPr lang="ru-RU" dirty="0"/>
              <a:t> </a:t>
            </a:r>
            <a:r>
              <a:rPr lang="ru-RU" dirty="0" err="1"/>
              <a:t>қауымдастықтар</a:t>
            </a:r>
            <a:r>
              <a:rPr lang="ru-RU" dirty="0"/>
              <a:t>) </a:t>
            </a:r>
            <a:r>
              <a:rPr lang="ru-RU" b="1" dirty="0"/>
              <a:t>1000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одан</a:t>
            </a:r>
            <a:r>
              <a:rPr lang="ru-RU" dirty="0"/>
              <a:t> да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түрлерге</a:t>
            </a:r>
            <a:r>
              <a:rPr lang="ru-RU" dirty="0"/>
              <a:t> (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тропикалық</a:t>
            </a:r>
            <a:r>
              <a:rPr lang="ru-RU" dirty="0"/>
              <a:t> </a:t>
            </a:r>
            <a:r>
              <a:rPr lang="ru-RU" dirty="0" err="1"/>
              <a:t>ормандар</a:t>
            </a:r>
            <a:r>
              <a:rPr lang="ru-RU" dirty="0"/>
              <a:t>)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ru-RU" dirty="0" err="1"/>
              <a:t>өзгеруі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32312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9F3F975-7448-4761-98B7-D2B55828935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7544" y="731520"/>
            <a:ext cx="8280920" cy="4785712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Екіншісі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- </a:t>
            </a:r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түрлердің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қанықтылық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көрсеткіші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dirty="0"/>
              <a:t>- </a:t>
            </a:r>
            <a:r>
              <a:rPr lang="ru-RU" dirty="0" err="1"/>
              <a:t>аудан</a:t>
            </a:r>
            <a:r>
              <a:rPr lang="ru-RU" dirty="0"/>
              <a:t> </a:t>
            </a:r>
            <a:r>
              <a:rPr lang="ru-RU" dirty="0" err="1"/>
              <a:t>бірлігіне</a:t>
            </a:r>
            <a:r>
              <a:rPr lang="ru-RU" dirty="0"/>
              <a:t> </a:t>
            </a:r>
            <a:r>
              <a:rPr lang="ru-RU" dirty="0" err="1"/>
              <a:t>жататын</a:t>
            </a:r>
            <a:r>
              <a:rPr lang="ru-RU" dirty="0"/>
              <a:t> </a:t>
            </a:r>
            <a:r>
              <a:rPr lang="ru-RU" dirty="0" err="1"/>
              <a:t>түрлер</a:t>
            </a:r>
            <a:r>
              <a:rPr lang="ru-RU" dirty="0"/>
              <a:t> саны. </a:t>
            </a:r>
            <a:r>
              <a:rPr lang="ru-RU" dirty="0" err="1"/>
              <a:t>Бірақ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жерде</a:t>
            </a:r>
            <a:r>
              <a:rPr lang="ru-RU" dirty="0"/>
              <a:t> </a:t>
            </a:r>
            <a:r>
              <a:rPr lang="ru-RU" dirty="0" err="1"/>
              <a:t>фитоценоздың</a:t>
            </a:r>
            <a:r>
              <a:rPr lang="ru-RU" dirty="0"/>
              <a:t> </a:t>
            </a:r>
            <a:r>
              <a:rPr lang="ru-RU" dirty="0" err="1"/>
              <a:t>түрлерінің</a:t>
            </a:r>
            <a:r>
              <a:rPr lang="ru-RU" dirty="0"/>
              <a:t> </a:t>
            </a:r>
            <a:r>
              <a:rPr lang="ru-RU" dirty="0" err="1"/>
              <a:t>қанықтылығын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кез-келген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түрлерінің</a:t>
            </a:r>
            <a:r>
              <a:rPr lang="ru-RU" dirty="0"/>
              <a:t> </a:t>
            </a:r>
            <a:r>
              <a:rPr lang="ru-RU" dirty="0" err="1"/>
              <a:t>байлығын</a:t>
            </a:r>
            <a:r>
              <a:rPr lang="ru-RU" dirty="0"/>
              <a:t> </a:t>
            </a:r>
            <a:r>
              <a:rPr lang="ru-RU" dirty="0" err="1"/>
              <a:t>білу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kk-KZ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dirty="0" err="1"/>
              <a:t>Үшіншісі</a:t>
            </a:r>
            <a:r>
              <a:rPr lang="ru-RU" dirty="0"/>
              <a:t> -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анықтау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алаңы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фитоценоздың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белгілері</a:t>
            </a:r>
            <a:r>
              <a:rPr lang="ru-RU" dirty="0"/>
              <a:t> (</a:t>
            </a:r>
            <a:r>
              <a:rPr lang="ru-RU" dirty="0" err="1"/>
              <a:t>фитоценоздың</a:t>
            </a:r>
            <a:r>
              <a:rPr lang="ru-RU" dirty="0"/>
              <a:t> </a:t>
            </a:r>
            <a:r>
              <a:rPr lang="ru-RU" dirty="0" err="1"/>
              <a:t>флористикалық</a:t>
            </a:r>
            <a:r>
              <a:rPr lang="ru-RU" dirty="0"/>
              <a:t> </a:t>
            </a:r>
            <a:r>
              <a:rPr lang="ru-RU" dirty="0" err="1"/>
              <a:t>құрамы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құрылымы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түрлердің</a:t>
            </a:r>
            <a:r>
              <a:rPr lang="ru-RU" dirty="0"/>
              <a:t> </a:t>
            </a:r>
            <a:r>
              <a:rPr lang="ru-RU" dirty="0" err="1"/>
              <a:t>сандық</a:t>
            </a:r>
            <a:r>
              <a:rPr lang="ru-RU" dirty="0"/>
              <a:t> </a:t>
            </a:r>
            <a:r>
              <a:rPr lang="ru-RU" dirty="0" err="1"/>
              <a:t>арақатынасы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4536974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A2A336E-3B8E-4E43-B29B-D2C1C030B968}"/>
              </a:ext>
            </a:extLst>
          </p:cNvPr>
          <p:cNvSpPr/>
          <p:nvPr/>
        </p:nvSpPr>
        <p:spPr>
          <a:xfrm>
            <a:off x="467544" y="764704"/>
            <a:ext cx="81369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Фитоценоздың</a:t>
            </a:r>
            <a:r>
              <a:rPr lang="ru-RU" sz="2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түрлерінің</a:t>
            </a:r>
            <a:r>
              <a:rPr lang="ru-RU" sz="2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байлығына</a:t>
            </a:r>
            <a:r>
              <a:rPr lang="ru-RU" sz="2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әсер</a:t>
            </a:r>
            <a:r>
              <a:rPr lang="ru-RU" sz="2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ететін</a:t>
            </a:r>
            <a:r>
              <a:rPr lang="ru-RU" sz="2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негізгі</a:t>
            </a:r>
            <a:r>
              <a:rPr lang="ru-RU" sz="2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факторлар</a:t>
            </a:r>
            <a:r>
              <a:rPr lang="ru-RU" sz="2200" b="1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sz="2200" b="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C7775BC-BA4A-40BD-BC02-24C3B780CF1A}"/>
              </a:ext>
            </a:extLst>
          </p:cNvPr>
          <p:cNvSpPr/>
          <p:nvPr/>
        </p:nvSpPr>
        <p:spPr>
          <a:xfrm>
            <a:off x="497970" y="1988840"/>
            <a:ext cx="828092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Флора </a:t>
            </a:r>
            <a:r>
              <a:rPr lang="ru-RU" sz="22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немесе</a:t>
            </a:r>
            <a:r>
              <a:rPr lang="ru-RU" sz="2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 пул. </a:t>
            </a:r>
            <a:r>
              <a:rPr lang="ru-RU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Бұл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белгілі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бір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қауымдастықты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қалыптастыру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үшін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таңдалатын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түрлер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жиынтығы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endParaRPr lang="kk-KZ" sz="2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200" b="1" dirty="0" err="1">
                <a:solidFill>
                  <a:schemeClr val="accent4">
                    <a:lumMod val="50000"/>
                  </a:schemeClr>
                </a:solidFill>
              </a:rPr>
              <a:t>Диаспоралардың</a:t>
            </a:r>
            <a:r>
              <a:rPr lang="ru-RU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4">
                    <a:lumMod val="50000"/>
                  </a:schemeClr>
                </a:solidFill>
              </a:rPr>
              <a:t>түсу</a:t>
            </a:r>
            <a:r>
              <a:rPr lang="ru-RU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4">
                    <a:lumMod val="50000"/>
                  </a:schemeClr>
                </a:solidFill>
              </a:rPr>
              <a:t>мүмкіндігі</a:t>
            </a:r>
            <a:r>
              <a:rPr lang="ru-RU" sz="2200" dirty="0">
                <a:solidFill>
                  <a:schemeClr val="accent4">
                    <a:lumMod val="50000"/>
                  </a:schemeClr>
                </a:solidFill>
              </a:rPr>
              <a:t>.</a:t>
            </a:r>
            <a:r>
              <a:rPr lang="ru-RU" sz="2200" dirty="0"/>
              <a:t> Р. </a:t>
            </a:r>
            <a:r>
              <a:rPr lang="ru-RU" sz="2200" dirty="0" err="1"/>
              <a:t>Сернандерден</a:t>
            </a:r>
            <a:r>
              <a:rPr lang="ru-RU" sz="2200" dirty="0"/>
              <a:t> </a:t>
            </a:r>
            <a:r>
              <a:rPr lang="ru-RU" sz="2200" dirty="0" err="1"/>
              <a:t>айтуы</a:t>
            </a:r>
            <a:r>
              <a:rPr lang="ru-RU" sz="2200" dirty="0"/>
              <a:t> </a:t>
            </a:r>
            <a:r>
              <a:rPr lang="ru-RU" sz="2200" dirty="0" err="1"/>
              <a:t>бойынша</a:t>
            </a:r>
            <a:r>
              <a:rPr lang="ru-RU" sz="2200" dirty="0"/>
              <a:t> </a:t>
            </a:r>
            <a:r>
              <a:rPr lang="ru-RU" sz="2200" dirty="0" err="1"/>
              <a:t>өсімдіктің</a:t>
            </a:r>
            <a:r>
              <a:rPr lang="ru-RU" sz="2200" dirty="0"/>
              <a:t> оны </a:t>
            </a:r>
            <a:r>
              <a:rPr lang="ru-RU" sz="2200" dirty="0" err="1"/>
              <a:t>таратуға</a:t>
            </a:r>
            <a:r>
              <a:rPr lang="ru-RU" sz="2200" dirty="0"/>
              <a:t> </a:t>
            </a:r>
            <a:r>
              <a:rPr lang="ru-RU" sz="2200" dirty="0" err="1"/>
              <a:t>қызмет</a:t>
            </a:r>
            <a:r>
              <a:rPr lang="ru-RU" sz="2200" dirty="0"/>
              <a:t> </a:t>
            </a:r>
            <a:r>
              <a:rPr lang="ru-RU" sz="2200" dirty="0" err="1"/>
              <a:t>ететін</a:t>
            </a:r>
            <a:r>
              <a:rPr lang="ru-RU" sz="2200" dirty="0"/>
              <a:t> </a:t>
            </a:r>
            <a:r>
              <a:rPr lang="ru-RU" sz="2200" dirty="0" err="1"/>
              <a:t>кез-келген</a:t>
            </a:r>
            <a:r>
              <a:rPr lang="ru-RU" sz="2200" dirty="0"/>
              <a:t> </a:t>
            </a:r>
            <a:r>
              <a:rPr lang="ru-RU" sz="2200" dirty="0" err="1"/>
              <a:t>бөлігі</a:t>
            </a:r>
            <a:r>
              <a:rPr lang="ru-RU" sz="2200" dirty="0"/>
              <a:t> </a:t>
            </a:r>
            <a:r>
              <a:rPr lang="ru-RU" sz="2200" b="1" dirty="0">
                <a:solidFill>
                  <a:schemeClr val="accent4">
                    <a:lumMod val="50000"/>
                  </a:schemeClr>
                </a:solidFill>
              </a:rPr>
              <a:t>диаспора</a:t>
            </a:r>
            <a:r>
              <a:rPr lang="ru-RU" sz="2200" dirty="0"/>
              <a:t> </a:t>
            </a:r>
            <a:r>
              <a:rPr lang="ru-RU" sz="2200" dirty="0" err="1"/>
              <a:t>деп</a:t>
            </a:r>
            <a:r>
              <a:rPr lang="ru-RU" sz="2200" dirty="0"/>
              <a:t> </a:t>
            </a:r>
            <a:r>
              <a:rPr lang="ru-RU" sz="2200" dirty="0" err="1"/>
              <a:t>аталады</a:t>
            </a:r>
            <a:r>
              <a:rPr lang="ru-RU" sz="2200" dirty="0"/>
              <a:t>. </a:t>
            </a:r>
            <a:r>
              <a:rPr lang="ru-RU" sz="2200" dirty="0" err="1"/>
              <a:t>Диаспоралардың</a:t>
            </a:r>
            <a:r>
              <a:rPr lang="ru-RU" sz="2200" dirty="0"/>
              <a:t> </a:t>
            </a:r>
            <a:r>
              <a:rPr lang="ru-RU" sz="2200" dirty="0" err="1"/>
              <a:t>келуі</a:t>
            </a:r>
            <a:r>
              <a:rPr lang="ru-RU" sz="2200" dirty="0"/>
              <a:t>, </a:t>
            </a:r>
            <a:r>
              <a:rPr lang="ru-RU" sz="2200" dirty="0" err="1"/>
              <a:t>бір</a:t>
            </a:r>
            <a:r>
              <a:rPr lang="ru-RU" sz="2200" dirty="0"/>
              <a:t> </a:t>
            </a:r>
            <a:r>
              <a:rPr lang="ru-RU" sz="2200" dirty="0" err="1"/>
              <a:t>жағынан</a:t>
            </a:r>
            <a:r>
              <a:rPr lang="ru-RU" sz="2200" dirty="0"/>
              <a:t>, </a:t>
            </a:r>
            <a:r>
              <a:rPr lang="ru-RU" sz="2200" dirty="0" err="1"/>
              <a:t>жергілікті</a:t>
            </a:r>
            <a:r>
              <a:rPr lang="ru-RU" sz="2200" dirty="0"/>
              <a:t> </a:t>
            </a:r>
            <a:r>
              <a:rPr lang="ru-RU" sz="2200" dirty="0" err="1"/>
              <a:t>флораның</a:t>
            </a:r>
            <a:r>
              <a:rPr lang="ru-RU" sz="2200" dirty="0"/>
              <a:t> </a:t>
            </a:r>
            <a:r>
              <a:rPr lang="ru-RU" sz="2200" dirty="0" err="1"/>
              <a:t>құрамына</a:t>
            </a:r>
            <a:r>
              <a:rPr lang="ru-RU" sz="2200" dirty="0"/>
              <a:t> </a:t>
            </a:r>
            <a:r>
              <a:rPr lang="ru-RU" sz="2200" dirty="0" err="1"/>
              <a:t>байланысты</a:t>
            </a:r>
            <a:r>
              <a:rPr lang="ru-RU" sz="2200" dirty="0"/>
              <a:t>. </a:t>
            </a:r>
            <a:r>
              <a:rPr lang="ru-RU" sz="2200" dirty="0" err="1"/>
              <a:t>Екінші</a:t>
            </a:r>
            <a:r>
              <a:rPr lang="ru-RU" sz="2200" dirty="0"/>
              <a:t> </a:t>
            </a:r>
            <a:r>
              <a:rPr lang="ru-RU" sz="2200" dirty="0" err="1"/>
              <a:t>жағынан</a:t>
            </a:r>
            <a:r>
              <a:rPr lang="ru-RU" sz="2200" dirty="0"/>
              <a:t>, </a:t>
            </a:r>
            <a:r>
              <a:rPr lang="ru-RU" sz="2200" dirty="0" err="1"/>
              <a:t>диаспоралардың</a:t>
            </a:r>
            <a:r>
              <a:rPr lang="ru-RU" sz="2200" dirty="0"/>
              <a:t> </a:t>
            </a:r>
            <a:r>
              <a:rPr lang="ru-RU" sz="2200" dirty="0" err="1"/>
              <a:t>түсу</a:t>
            </a:r>
            <a:r>
              <a:rPr lang="ru-RU" sz="2200" dirty="0"/>
              <a:t> </a:t>
            </a:r>
            <a:r>
              <a:rPr lang="ru-RU" sz="2200" dirty="0" err="1"/>
              <a:t>мүмкіндігіне</a:t>
            </a:r>
            <a:r>
              <a:rPr lang="ru-RU" sz="2200" dirty="0"/>
              <a:t> </a:t>
            </a:r>
            <a:r>
              <a:rPr lang="ru-RU" sz="2200" dirty="0" err="1"/>
              <a:t>олардың</a:t>
            </a:r>
            <a:r>
              <a:rPr lang="ru-RU" sz="2200" dirty="0"/>
              <a:t> </a:t>
            </a:r>
            <a:r>
              <a:rPr lang="ru-RU" sz="2200" dirty="0" err="1"/>
              <a:t>басқа</a:t>
            </a:r>
            <a:r>
              <a:rPr lang="ru-RU" sz="2200" dirty="0"/>
              <a:t> </a:t>
            </a:r>
            <a:r>
              <a:rPr lang="ru-RU" sz="2200" dirty="0" err="1"/>
              <a:t>аймақтардан</a:t>
            </a:r>
            <a:r>
              <a:rPr lang="ru-RU" sz="2200" dirty="0"/>
              <a:t> </a:t>
            </a:r>
            <a:r>
              <a:rPr lang="ru-RU" sz="2200" dirty="0" err="1"/>
              <a:t>келу</a:t>
            </a:r>
            <a:r>
              <a:rPr lang="ru-RU" sz="2200" dirty="0"/>
              <a:t> </a:t>
            </a:r>
            <a:r>
              <a:rPr lang="ru-RU" sz="2200" dirty="0" err="1"/>
              <a:t>ықтималдығы</a:t>
            </a:r>
            <a:r>
              <a:rPr lang="ru-RU" sz="2200" dirty="0"/>
              <a:t> </a:t>
            </a:r>
            <a:r>
              <a:rPr lang="ru-RU" sz="2200" dirty="0" err="1"/>
              <a:t>қатты</a:t>
            </a:r>
            <a:r>
              <a:rPr lang="ru-RU" sz="2200" dirty="0"/>
              <a:t> </a:t>
            </a:r>
            <a:r>
              <a:rPr lang="ru-RU" sz="2200" dirty="0" err="1"/>
              <a:t>әсер</a:t>
            </a:r>
            <a:r>
              <a:rPr lang="ru-RU" sz="2200" dirty="0"/>
              <a:t> </a:t>
            </a:r>
            <a:r>
              <a:rPr lang="ru-RU" sz="2200" dirty="0" err="1"/>
              <a:t>етеді</a:t>
            </a:r>
            <a:r>
              <a:rPr lang="ru-RU" sz="2200" dirty="0"/>
              <a:t>, </a:t>
            </a:r>
            <a:r>
              <a:rPr lang="ru-RU" sz="2200" dirty="0" err="1"/>
              <a:t>бұл</a:t>
            </a:r>
            <a:r>
              <a:rPr lang="ru-RU" sz="2200" dirty="0"/>
              <a:t> </a:t>
            </a:r>
            <a:r>
              <a:rPr lang="ru-RU" sz="2200" dirty="0" err="1"/>
              <a:t>өз</a:t>
            </a:r>
            <a:r>
              <a:rPr lang="ru-RU" sz="2200" dirty="0"/>
              <a:t> </a:t>
            </a:r>
            <a:r>
              <a:rPr lang="ru-RU" sz="2200" dirty="0" err="1"/>
              <a:t>кезегінде</a:t>
            </a:r>
            <a:r>
              <a:rPr lang="ru-RU" sz="2200" dirty="0"/>
              <a:t> Трансфер </a:t>
            </a:r>
            <a:r>
              <a:rPr lang="ru-RU" sz="2200" dirty="0" err="1"/>
              <a:t>агенттерінің</a:t>
            </a:r>
            <a:r>
              <a:rPr lang="ru-RU" sz="2200" dirty="0"/>
              <a:t> </a:t>
            </a:r>
            <a:r>
              <a:rPr lang="ru-RU" sz="2200" dirty="0" err="1"/>
              <a:t>қызметіне</a:t>
            </a:r>
            <a:r>
              <a:rPr lang="ru-RU" sz="2200" dirty="0"/>
              <a:t> </a:t>
            </a:r>
            <a:r>
              <a:rPr lang="ru-RU" sz="2200" dirty="0" err="1"/>
              <a:t>және</a:t>
            </a:r>
            <a:r>
              <a:rPr lang="ru-RU" sz="2200" dirty="0"/>
              <a:t> </a:t>
            </a:r>
            <a:r>
              <a:rPr lang="ru-RU" sz="2200" dirty="0" err="1"/>
              <a:t>диаспораларға</a:t>
            </a:r>
            <a:r>
              <a:rPr lang="ru-RU" sz="2200" dirty="0"/>
              <a:t> </a:t>
            </a:r>
            <a:r>
              <a:rPr lang="ru-RU" sz="2200" dirty="0" err="1"/>
              <a:t>кіруге</a:t>
            </a:r>
            <a:r>
              <a:rPr lang="ru-RU" sz="2200" dirty="0"/>
              <a:t> </a:t>
            </a:r>
            <a:r>
              <a:rPr lang="ru-RU" sz="2200" dirty="0" err="1"/>
              <a:t>кедергілердің</a:t>
            </a:r>
            <a:r>
              <a:rPr lang="ru-RU" sz="2200" dirty="0"/>
              <a:t> </a:t>
            </a:r>
            <a:r>
              <a:rPr lang="ru-RU" sz="2200" dirty="0" err="1"/>
              <a:t>болмауына</a:t>
            </a:r>
            <a:r>
              <a:rPr lang="ru-RU" sz="2200" dirty="0"/>
              <a:t> </a:t>
            </a:r>
            <a:r>
              <a:rPr lang="ru-RU" sz="2200" dirty="0" err="1"/>
              <a:t>байланысты</a:t>
            </a:r>
            <a:r>
              <a:rPr lang="ru-RU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416235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DEFDEA3-D2E4-4C27-ADF4-157AB670589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95536" y="764704"/>
            <a:ext cx="8280920" cy="5688632"/>
          </a:xfrm>
        </p:spPr>
        <p:txBody>
          <a:bodyPr>
            <a:normAutofit fontScale="92500"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err="1">
                <a:solidFill>
                  <a:schemeClr val="accent4">
                    <a:lumMod val="50000"/>
                  </a:schemeClr>
                </a:solidFill>
              </a:rPr>
              <a:t>Экотоп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.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фитоценозды</a:t>
            </a:r>
            <a:r>
              <a:rPr lang="ru-RU" sz="2400" dirty="0"/>
              <a:t> </a:t>
            </a:r>
            <a:r>
              <a:rPr lang="ru-RU" sz="2400" dirty="0" err="1"/>
              <a:t>құрайтын</a:t>
            </a:r>
            <a:r>
              <a:rPr lang="ru-RU" sz="2400" dirty="0"/>
              <a:t> </a:t>
            </a:r>
            <a:r>
              <a:rPr lang="ru-RU" sz="2400" dirty="0" err="1"/>
              <a:t>Өсімдіктердің</a:t>
            </a:r>
            <a:r>
              <a:rPr lang="ru-RU" sz="2400" dirty="0"/>
              <a:t> </a:t>
            </a:r>
            <a:r>
              <a:rPr lang="ru-RU" sz="2400" dirty="0" err="1"/>
              <a:t>өсуіне</a:t>
            </a:r>
            <a:r>
              <a:rPr lang="ru-RU" sz="2400" dirty="0"/>
              <a:t> </a:t>
            </a:r>
            <a:r>
              <a:rPr lang="ru-RU" sz="2400" dirty="0" err="1"/>
              <a:t>қолайлы</a:t>
            </a:r>
            <a:r>
              <a:rPr lang="ru-RU" sz="2400" dirty="0"/>
              <a:t> </a:t>
            </a:r>
            <a:r>
              <a:rPr lang="ru-RU" sz="2400" dirty="0" err="1"/>
              <a:t>жағдайлармен</a:t>
            </a:r>
            <a:r>
              <a:rPr lang="ru-RU" sz="2400" dirty="0"/>
              <a:t> </a:t>
            </a:r>
            <a:r>
              <a:rPr lang="ru-RU" sz="2400" dirty="0" err="1"/>
              <a:t>анықталатын</a:t>
            </a:r>
            <a:r>
              <a:rPr lang="ru-RU" sz="2400" dirty="0"/>
              <a:t> </a:t>
            </a:r>
            <a:r>
              <a:rPr lang="ru-RU" sz="2400" dirty="0" err="1"/>
              <a:t>тіршілік</a:t>
            </a:r>
            <a:r>
              <a:rPr lang="ru-RU" sz="2400" dirty="0"/>
              <a:t> </a:t>
            </a:r>
            <a:r>
              <a:rPr lang="ru-RU" sz="2400" dirty="0" err="1"/>
              <a:t>ету</a:t>
            </a:r>
            <a:r>
              <a:rPr lang="ru-RU" sz="2400" dirty="0"/>
              <a:t> </a:t>
            </a:r>
            <a:r>
              <a:rPr lang="ru-RU" sz="2400" dirty="0" err="1"/>
              <a:t>ортасының</a:t>
            </a:r>
            <a:r>
              <a:rPr lang="ru-RU" sz="2400" dirty="0"/>
              <a:t> </a:t>
            </a:r>
            <a:r>
              <a:rPr lang="ru-RU" sz="2400" dirty="0" err="1"/>
              <a:t>экологиялық</a:t>
            </a:r>
            <a:r>
              <a:rPr lang="ru-RU" sz="2400" dirty="0"/>
              <a:t> </a:t>
            </a:r>
            <a:r>
              <a:rPr lang="ru-RU" sz="2400" dirty="0" err="1"/>
              <a:t>көлемі</a:t>
            </a:r>
            <a:r>
              <a:rPr lang="ru-RU" sz="2400" dirty="0"/>
              <a:t>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kk-KZ" sz="2400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err="1">
                <a:solidFill>
                  <a:schemeClr val="accent4">
                    <a:lumMod val="50000"/>
                  </a:schemeClr>
                </a:solidFill>
              </a:rPr>
              <a:t>Антропогендік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 фактор. </a:t>
            </a:r>
            <a:r>
              <a:rPr lang="ru-RU" sz="2400" b="1" dirty="0">
                <a:solidFill>
                  <a:schemeClr val="tx1"/>
                </a:solidFill>
              </a:rPr>
              <a:t>А</a:t>
            </a:r>
            <a:r>
              <a:rPr lang="ru-RU" sz="2400" dirty="0"/>
              <a:t>дам </a:t>
            </a:r>
            <a:r>
              <a:rPr lang="ru-RU" sz="2400" dirty="0" err="1"/>
              <a:t>әсерінен</a:t>
            </a:r>
            <a:r>
              <a:rPr lang="ru-RU" sz="2400" dirty="0"/>
              <a:t> </a:t>
            </a:r>
            <a:r>
              <a:rPr lang="ru-RU" sz="2400" dirty="0" err="1"/>
              <a:t>фитоценоздардың</a:t>
            </a:r>
            <a:r>
              <a:rPr lang="ru-RU" sz="2400" dirty="0"/>
              <a:t> </a:t>
            </a:r>
            <a:r>
              <a:rPr lang="ru-RU" sz="2400" dirty="0" err="1"/>
              <a:t>флоралық</a:t>
            </a:r>
            <a:r>
              <a:rPr lang="ru-RU" sz="2400" dirty="0"/>
              <a:t> </a:t>
            </a:r>
            <a:r>
              <a:rPr lang="ru-RU" sz="2400" dirty="0" err="1"/>
              <a:t>құрамының</a:t>
            </a:r>
            <a:r>
              <a:rPr lang="ru-RU" sz="2400" dirty="0"/>
              <a:t> </a:t>
            </a:r>
            <a:r>
              <a:rPr lang="ru-RU" sz="2400" dirty="0" err="1"/>
              <a:t>өзгеруі</a:t>
            </a:r>
            <a:r>
              <a:rPr lang="ru-RU" sz="2400" dirty="0"/>
              <a:t>, </a:t>
            </a:r>
            <a:r>
              <a:rPr lang="ru-RU" sz="2400" dirty="0" err="1"/>
              <a:t>және</a:t>
            </a:r>
            <a:r>
              <a:rPr lang="ru-RU" sz="2400" dirty="0"/>
              <a:t> де </a:t>
            </a:r>
            <a:r>
              <a:rPr lang="ru-RU" sz="2400" dirty="0" err="1"/>
              <a:t>ұлғаю</a:t>
            </a:r>
            <a:r>
              <a:rPr lang="ru-RU" sz="2400" dirty="0"/>
              <a:t>.</a:t>
            </a:r>
          </a:p>
          <a:p>
            <a:pPr marL="45720" indent="0">
              <a:buNone/>
            </a:pPr>
            <a:endParaRPr lang="ru-RU" sz="2400" dirty="0"/>
          </a:p>
          <a:p>
            <a:pPr marL="45720" indent="0" algn="just">
              <a:buNone/>
            </a:pPr>
            <a:r>
              <a:rPr lang="ru-RU" sz="2400" b="1" dirty="0" err="1">
                <a:solidFill>
                  <a:schemeClr val="accent4">
                    <a:lumMod val="50000"/>
                  </a:schemeClr>
                </a:solidFill>
              </a:rPr>
              <a:t>Уақыт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400" dirty="0"/>
              <a:t>(</a:t>
            </a:r>
            <a:r>
              <a:rPr lang="ru-RU" sz="2400" b="1" dirty="0" err="1"/>
              <a:t>қауымдастық</a:t>
            </a:r>
            <a:r>
              <a:rPr lang="ru-RU" sz="2400" b="1" dirty="0"/>
              <a:t> </a:t>
            </a:r>
            <a:r>
              <a:rPr lang="ru-RU" sz="2400" b="1" dirty="0" err="1"/>
              <a:t>жасы</a:t>
            </a:r>
            <a:r>
              <a:rPr lang="ru-RU" sz="2400" dirty="0"/>
              <a:t>). </a:t>
            </a:r>
            <a:r>
              <a:rPr lang="ru-RU" sz="2400" dirty="0" err="1"/>
              <a:t>Уақыт-кез-келген</a:t>
            </a:r>
            <a:r>
              <a:rPr lang="ru-RU" sz="2400" dirty="0"/>
              <a:t> </a:t>
            </a:r>
            <a:r>
              <a:rPr lang="ru-RU" sz="2400" dirty="0" err="1"/>
              <a:t>қоғамдастықта</a:t>
            </a:r>
            <a:r>
              <a:rPr lang="ru-RU" sz="2400" dirty="0"/>
              <a:t> </a:t>
            </a:r>
            <a:r>
              <a:rPr lang="ru-RU" sz="2400" dirty="0" err="1"/>
              <a:t>көрінетін</a:t>
            </a:r>
            <a:r>
              <a:rPr lang="ru-RU" sz="2400" dirty="0"/>
              <a:t> </a:t>
            </a:r>
            <a:r>
              <a:rPr lang="ru-RU" sz="2400" dirty="0" err="1"/>
              <a:t>әмбебап</a:t>
            </a:r>
            <a:r>
              <a:rPr lang="ru-RU" sz="2400" dirty="0"/>
              <a:t> фактор. </a:t>
            </a:r>
            <a:r>
              <a:rPr lang="ru-RU" sz="2400" dirty="0" err="1"/>
              <a:t>Алайда</a:t>
            </a:r>
            <a:r>
              <a:rPr lang="ru-RU" sz="2400" dirty="0"/>
              <a:t>,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фактордың</a:t>
            </a:r>
            <a:r>
              <a:rPr lang="ru-RU" sz="2400" dirty="0"/>
              <a:t> </a:t>
            </a:r>
            <a:r>
              <a:rPr lang="ru-RU" sz="2400" dirty="0" err="1"/>
              <a:t>мәні</a:t>
            </a:r>
            <a:r>
              <a:rPr lang="ru-RU" sz="2400" dirty="0"/>
              <a:t> </a:t>
            </a:r>
            <a:r>
              <a:rPr lang="ru-RU" sz="2400" dirty="0" err="1"/>
              <a:t>әртүрлі</a:t>
            </a:r>
            <a:r>
              <a:rPr lang="ru-RU" sz="2400" dirty="0"/>
              <a:t> </a:t>
            </a:r>
            <a:r>
              <a:rPr lang="ru-RU" sz="2400" dirty="0" err="1"/>
              <a:t>фитоценоздардың</a:t>
            </a:r>
            <a:r>
              <a:rPr lang="ru-RU" sz="2400" dirty="0"/>
              <a:t> </a:t>
            </a:r>
            <a:r>
              <a:rPr lang="ru-RU" sz="2400" dirty="0" err="1"/>
              <a:t>қалыптасуында</a:t>
            </a:r>
            <a:r>
              <a:rPr lang="ru-RU" sz="2400" dirty="0"/>
              <a:t> </a:t>
            </a:r>
            <a:r>
              <a:rPr lang="ru-RU" sz="2400" dirty="0" err="1"/>
              <a:t>айтарлықтай</a:t>
            </a:r>
            <a:r>
              <a:rPr lang="ru-RU" sz="2400" dirty="0"/>
              <a:t> </a:t>
            </a:r>
            <a:r>
              <a:rPr lang="ru-RU" sz="2400" dirty="0" err="1"/>
              <a:t>өзгеруі</a:t>
            </a:r>
            <a:r>
              <a:rPr lang="ru-RU" sz="2400" dirty="0"/>
              <a:t> </a:t>
            </a:r>
            <a:r>
              <a:rPr lang="ru-RU" sz="2400" dirty="0" err="1"/>
              <a:t>мүмкін</a:t>
            </a:r>
            <a:r>
              <a:rPr lang="ru-RU" sz="2400" dirty="0"/>
              <a:t>, </a:t>
            </a:r>
            <a:r>
              <a:rPr lang="ru-RU" sz="2400" dirty="0" err="1"/>
              <a:t>өйткені</a:t>
            </a:r>
            <a:r>
              <a:rPr lang="ru-RU" sz="2400" dirty="0"/>
              <a:t> </a:t>
            </a:r>
            <a:r>
              <a:rPr lang="ru-RU" sz="2400" dirty="0" err="1"/>
              <a:t>уақыт</a:t>
            </a:r>
            <a:r>
              <a:rPr lang="ru-RU" sz="2400" dirty="0"/>
              <a:t> </a:t>
            </a:r>
            <a:r>
              <a:rPr lang="ru-RU" sz="2400" dirty="0" err="1"/>
              <a:t>шкаласы</a:t>
            </a:r>
            <a:r>
              <a:rPr lang="ru-RU" sz="2400" dirty="0"/>
              <a:t> </a:t>
            </a:r>
            <a:r>
              <a:rPr lang="ru-RU" sz="2400" dirty="0" err="1"/>
              <a:t>әртүрлі</a:t>
            </a:r>
            <a:r>
              <a:rPr lang="ru-RU" sz="2400" dirty="0"/>
              <a:t> </a:t>
            </a:r>
            <a:r>
              <a:rPr lang="ru-RU" sz="2400" dirty="0" err="1"/>
              <a:t>болуы</a:t>
            </a:r>
            <a:r>
              <a:rPr lang="ru-RU" sz="2400" dirty="0"/>
              <a:t> </a:t>
            </a:r>
            <a:r>
              <a:rPr lang="ru-RU" sz="2400" dirty="0" err="1"/>
              <a:t>мүмкін</a:t>
            </a:r>
            <a:r>
              <a:rPr lang="ru-RU" sz="2400" dirty="0"/>
              <a:t>. </a:t>
            </a:r>
            <a:r>
              <a:rPr lang="ru-RU" sz="2400" dirty="0" err="1"/>
              <a:t>Мысалы</a:t>
            </a:r>
            <a:r>
              <a:rPr lang="ru-RU" sz="2400" dirty="0"/>
              <a:t>, </a:t>
            </a:r>
            <a:r>
              <a:rPr lang="ru-RU" sz="2400" dirty="0" err="1"/>
              <a:t>негізінен</a:t>
            </a:r>
            <a:r>
              <a:rPr lang="ru-RU" sz="2400" dirty="0"/>
              <a:t> </a:t>
            </a:r>
            <a:r>
              <a:rPr lang="ru-RU" sz="2400" dirty="0" err="1"/>
              <a:t>эксплуатациялық</a:t>
            </a:r>
            <a:r>
              <a:rPr lang="ru-RU" sz="2400" dirty="0"/>
              <a:t> </a:t>
            </a:r>
            <a:r>
              <a:rPr lang="ru-RU" sz="2400" dirty="0" err="1"/>
              <a:t>түрлерден</a:t>
            </a:r>
            <a:r>
              <a:rPr lang="ru-RU" sz="2400" dirty="0"/>
              <a:t> </a:t>
            </a:r>
            <a:r>
              <a:rPr lang="ru-RU" sz="2400" dirty="0" err="1"/>
              <a:t>құралған</a:t>
            </a:r>
            <a:r>
              <a:rPr lang="ru-RU" sz="2400" dirty="0"/>
              <a:t> </a:t>
            </a:r>
            <a:r>
              <a:rPr lang="ru-RU" sz="2400" dirty="0" err="1"/>
              <a:t>рудералды</a:t>
            </a:r>
            <a:r>
              <a:rPr lang="ru-RU" sz="2400" dirty="0"/>
              <a:t> </a:t>
            </a:r>
            <a:r>
              <a:rPr lang="ru-RU" sz="2400" dirty="0" err="1"/>
              <a:t>қауымдастықтарда</a:t>
            </a:r>
            <a:r>
              <a:rPr lang="ru-RU" sz="2400" dirty="0"/>
              <a:t> </a:t>
            </a:r>
            <a:r>
              <a:rPr lang="ru-RU" sz="2400" dirty="0" err="1"/>
              <a:t>түрлердің</a:t>
            </a:r>
            <a:r>
              <a:rPr lang="ru-RU" sz="2400" dirty="0"/>
              <a:t> </a:t>
            </a:r>
            <a:r>
              <a:rPr lang="ru-RU" sz="2400" dirty="0" err="1"/>
              <a:t>байлығы</a:t>
            </a:r>
            <a:r>
              <a:rPr lang="ru-RU" sz="2400" dirty="0"/>
              <a:t> </a:t>
            </a:r>
            <a:r>
              <a:rPr lang="ru-RU" sz="2400" dirty="0" err="1"/>
              <a:t>айлар</a:t>
            </a:r>
            <a:r>
              <a:rPr lang="ru-RU" sz="2400" dirty="0"/>
              <a:t> мен </a:t>
            </a:r>
            <a:r>
              <a:rPr lang="ru-RU" sz="2400" dirty="0" err="1"/>
              <a:t>жылдар</a:t>
            </a:r>
            <a:r>
              <a:rPr lang="ru-RU" sz="2400" dirty="0"/>
              <a:t> </a:t>
            </a:r>
            <a:r>
              <a:rPr lang="ru-RU" sz="2400" dirty="0" err="1"/>
              <a:t>шкаласы</a:t>
            </a:r>
            <a:r>
              <a:rPr lang="ru-RU" sz="2400" dirty="0"/>
              <a:t> </a:t>
            </a:r>
            <a:r>
              <a:rPr lang="ru-RU" sz="2400" dirty="0" err="1"/>
              <a:t>бойынша</a:t>
            </a:r>
            <a:r>
              <a:rPr lang="ru-RU" sz="2400" dirty="0"/>
              <a:t>, ал </a:t>
            </a:r>
            <a:r>
              <a:rPr lang="ru-RU" sz="2400" dirty="0" err="1"/>
              <a:t>табиғи</a:t>
            </a:r>
            <a:r>
              <a:rPr lang="ru-RU" sz="2400" dirty="0"/>
              <a:t> климакс </a:t>
            </a:r>
            <a:r>
              <a:rPr lang="ru-RU" sz="2400" dirty="0" err="1"/>
              <a:t>қауымдастықтарында</a:t>
            </a:r>
            <a:r>
              <a:rPr lang="ru-RU" sz="2400" dirty="0"/>
              <a:t> </a:t>
            </a:r>
            <a:r>
              <a:rPr lang="ru-RU" sz="2400" dirty="0" err="1"/>
              <a:t>геологиялық</a:t>
            </a:r>
            <a:r>
              <a:rPr lang="ru-RU" sz="2400" dirty="0"/>
              <a:t> </a:t>
            </a:r>
            <a:r>
              <a:rPr lang="ru-RU" sz="2400" dirty="0" err="1"/>
              <a:t>уақыт</a:t>
            </a:r>
            <a:r>
              <a:rPr lang="ru-RU" sz="2400" dirty="0"/>
              <a:t> </a:t>
            </a:r>
            <a:r>
              <a:rPr lang="ru-RU" sz="2400" dirty="0" err="1"/>
              <a:t>шкаласы</a:t>
            </a:r>
            <a:r>
              <a:rPr lang="ru-RU" sz="2400" dirty="0"/>
              <a:t> </a:t>
            </a:r>
            <a:r>
              <a:rPr lang="ru-RU" sz="2400" dirty="0" err="1"/>
              <a:t>бойынша</a:t>
            </a:r>
            <a:r>
              <a:rPr lang="ru-RU" sz="2400" dirty="0"/>
              <a:t> </a:t>
            </a:r>
            <a:r>
              <a:rPr lang="ru-RU" sz="2400" dirty="0" err="1"/>
              <a:t>өседі</a:t>
            </a:r>
            <a:r>
              <a:rPr lang="ru-RU" sz="2400" dirty="0"/>
              <a:t>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309264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4C4EB5B-C843-4227-88A8-CAF1F8BFCB7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95536" y="731520"/>
            <a:ext cx="8280920" cy="5001736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Тіршілік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формаларының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құрамы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</a:p>
          <a:p>
            <a:pPr marL="45720" indent="0" algn="ctr">
              <a:buNone/>
            </a:pPr>
            <a:endParaRPr lang="ru-RU" sz="12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45720" indent="0" algn="just">
              <a:buNone/>
            </a:pPr>
            <a:r>
              <a:rPr lang="ru-RU" dirty="0" err="1"/>
              <a:t>Қоршаған</a:t>
            </a:r>
            <a:r>
              <a:rPr lang="ru-RU" dirty="0"/>
              <a:t> орта </a:t>
            </a:r>
            <a:r>
              <a:rPr lang="ru-RU" dirty="0" err="1"/>
              <a:t>ресурстарын</a:t>
            </a:r>
            <a:r>
              <a:rPr lang="ru-RU" dirty="0"/>
              <a:t> </a:t>
            </a:r>
            <a:r>
              <a:rPr lang="ru-RU" dirty="0" err="1"/>
              <a:t>тиімді</a:t>
            </a:r>
            <a:r>
              <a:rPr lang="ru-RU" dirty="0"/>
              <a:t> </a:t>
            </a:r>
            <a:r>
              <a:rPr lang="ru-RU" dirty="0" err="1"/>
              <a:t>пайдалану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өсімдіктердің</a:t>
            </a:r>
            <a:r>
              <a:rPr lang="ru-RU" dirty="0"/>
              <a:t> </a:t>
            </a:r>
            <a:r>
              <a:rPr lang="ru-RU" dirty="0" err="1"/>
              <a:t>қалыпты</a:t>
            </a:r>
            <a:r>
              <a:rPr lang="ru-RU" dirty="0"/>
              <a:t> </a:t>
            </a:r>
            <a:r>
              <a:rPr lang="ru-RU" dirty="0" err="1"/>
              <a:t>дамуы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морфологиялық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анатомиялық</a:t>
            </a:r>
            <a:r>
              <a:rPr lang="ru-RU" dirty="0"/>
              <a:t> </a:t>
            </a:r>
            <a:r>
              <a:rPr lang="ru-RU" dirty="0" err="1"/>
              <a:t>құрылымымен</a:t>
            </a:r>
            <a:r>
              <a:rPr lang="ru-RU" dirty="0"/>
              <a:t>, </a:t>
            </a:r>
            <a:r>
              <a:rPr lang="ru-RU" dirty="0" err="1"/>
              <a:t>ерекше</a:t>
            </a:r>
            <a:r>
              <a:rPr lang="ru-RU" dirty="0"/>
              <a:t> </a:t>
            </a:r>
            <a:r>
              <a:rPr lang="ru-RU" dirty="0" err="1"/>
              <a:t>физиологиялық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биохимиялық</a:t>
            </a:r>
            <a:r>
              <a:rPr lang="ru-RU" dirty="0"/>
              <a:t> </a:t>
            </a:r>
            <a:r>
              <a:rPr lang="ru-RU" dirty="0" err="1"/>
              <a:t>процестерімен</a:t>
            </a:r>
            <a:r>
              <a:rPr lang="ru-RU" dirty="0"/>
              <a:t>, </a:t>
            </a:r>
            <a:r>
              <a:rPr lang="ru-RU" dirty="0" err="1"/>
              <a:t>экологиялық</a:t>
            </a:r>
            <a:r>
              <a:rPr lang="ru-RU" dirty="0"/>
              <a:t> </a:t>
            </a:r>
            <a:r>
              <a:rPr lang="ru-RU" dirty="0" err="1"/>
              <a:t>жағдайға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келеді</a:t>
            </a:r>
            <a:r>
              <a:rPr lang="ru-RU" dirty="0"/>
              <a:t>.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Өсімдіктің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тіршілік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формасы</a:t>
            </a:r>
            <a:r>
              <a:rPr lang="ru-RU" dirty="0" err="1"/>
              <a:t>-бұл</a:t>
            </a:r>
            <a:r>
              <a:rPr lang="ru-RU" dirty="0"/>
              <a:t>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, </a:t>
            </a:r>
            <a:r>
              <a:rPr lang="ru-RU" dirty="0" err="1"/>
              <a:t>түрдің</a:t>
            </a:r>
            <a:r>
              <a:rPr lang="ru-RU" dirty="0"/>
              <a:t> </a:t>
            </a:r>
            <a:r>
              <a:rPr lang="ru-RU" dirty="0" err="1"/>
              <a:t>қоршаған</a:t>
            </a:r>
            <a:r>
              <a:rPr lang="ru-RU" dirty="0"/>
              <a:t> орта </a:t>
            </a:r>
            <a:r>
              <a:rPr lang="ru-RU" dirty="0" err="1"/>
              <a:t>жағдайларына</a:t>
            </a:r>
            <a:r>
              <a:rPr lang="ru-RU" dirty="0"/>
              <a:t> </a:t>
            </a:r>
            <a:r>
              <a:rPr lang="ru-RU" dirty="0" err="1"/>
              <a:t>бейімділігін</a:t>
            </a:r>
            <a:r>
              <a:rPr lang="ru-RU" dirty="0"/>
              <a:t> </a:t>
            </a:r>
            <a:r>
              <a:rPr lang="ru-RU" dirty="0" err="1"/>
              <a:t>көрсететін</a:t>
            </a:r>
            <a:r>
              <a:rPr lang="ru-RU" dirty="0"/>
              <a:t> </a:t>
            </a:r>
            <a:r>
              <a:rPr lang="ru-RU" dirty="0" err="1"/>
              <a:t>морфологиялық</a:t>
            </a:r>
            <a:r>
              <a:rPr lang="ru-RU" dirty="0"/>
              <a:t>, </a:t>
            </a:r>
            <a:r>
              <a:rPr lang="ru-RU" dirty="0" err="1"/>
              <a:t>анатомиялық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физиологиялық</a:t>
            </a:r>
            <a:r>
              <a:rPr lang="ru-RU" dirty="0"/>
              <a:t> </a:t>
            </a:r>
            <a:r>
              <a:rPr lang="ru-RU" dirty="0" err="1"/>
              <a:t>белгілер</a:t>
            </a:r>
            <a:r>
              <a:rPr lang="ru-RU" dirty="0"/>
              <a:t> </a:t>
            </a:r>
            <a:r>
              <a:rPr lang="ru-RU" dirty="0" err="1"/>
              <a:t>кешені</a:t>
            </a:r>
            <a:r>
              <a:rPr lang="ru-RU" dirty="0"/>
              <a:t>.</a:t>
            </a:r>
          </a:p>
          <a:p>
            <a:pPr marL="45720" indent="0" algn="just">
              <a:buNone/>
            </a:pPr>
            <a:endParaRPr lang="kk-KZ" sz="1000" dirty="0"/>
          </a:p>
          <a:p>
            <a:pPr marL="45720" indent="0" algn="just">
              <a:buNone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«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Тіршілік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формасы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» </a:t>
            </a:r>
            <a:r>
              <a:rPr lang="ru-RU" dirty="0" err="1"/>
              <a:t>терминін</a:t>
            </a:r>
            <a:r>
              <a:rPr lang="ru-RU" dirty="0"/>
              <a:t> 1884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даниялық</a:t>
            </a:r>
            <a:r>
              <a:rPr lang="ru-RU" dirty="0"/>
              <a:t> ботаник </a:t>
            </a:r>
            <a:r>
              <a:rPr lang="ru-RU" dirty="0" err="1"/>
              <a:t>Э.Варминг</a:t>
            </a:r>
            <a:r>
              <a:rPr lang="ru-RU" dirty="0"/>
              <a:t> </a:t>
            </a:r>
            <a:r>
              <a:rPr lang="ru-RU" dirty="0" err="1"/>
              <a:t>ұсынған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409202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27BED66-2A7A-4878-BBE5-0CBB3B2B362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95536" y="731520"/>
            <a:ext cx="8424936" cy="5793824"/>
          </a:xfr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2000" dirty="0"/>
              <a:t>Дат </a:t>
            </a:r>
            <a:r>
              <a:rPr lang="ru-RU" sz="2000" dirty="0" err="1"/>
              <a:t>ботанигі</a:t>
            </a:r>
            <a:r>
              <a:rPr lang="ru-RU" sz="2000" dirty="0"/>
              <a:t> К. </a:t>
            </a:r>
            <a:r>
              <a:rPr lang="ru-RU" sz="2000" dirty="0" err="1"/>
              <a:t>Раункиер</a:t>
            </a:r>
            <a:r>
              <a:rPr lang="ru-RU" sz="2000" dirty="0"/>
              <a:t> </a:t>
            </a:r>
            <a:r>
              <a:rPr lang="ru-RU" sz="2000" dirty="0" err="1"/>
              <a:t>қазіргі</a:t>
            </a:r>
            <a:r>
              <a:rPr lang="ru-RU" sz="2000" dirty="0"/>
              <a:t> </a:t>
            </a:r>
            <a:r>
              <a:rPr lang="ru-RU" sz="2000" dirty="0" err="1"/>
              <a:t>өмір</a:t>
            </a:r>
            <a:r>
              <a:rPr lang="ru-RU" sz="2000" dirty="0"/>
              <a:t> </a:t>
            </a:r>
            <a:r>
              <a:rPr lang="ru-RU" sz="2000" dirty="0" err="1"/>
              <a:t>формаларының</a:t>
            </a:r>
            <a:r>
              <a:rPr lang="ru-RU" sz="2000" dirty="0"/>
              <a:t> </a:t>
            </a:r>
            <a:r>
              <a:rPr lang="ru-RU" sz="2000" dirty="0" err="1"/>
              <a:t>жүйесінің</a:t>
            </a:r>
            <a:r>
              <a:rPr lang="ru-RU" sz="2000" dirty="0"/>
              <a:t> "</a:t>
            </a:r>
            <a:r>
              <a:rPr lang="ru-RU" sz="2000" dirty="0" err="1"/>
              <a:t>әкесі</a:t>
            </a:r>
            <a:r>
              <a:rPr lang="ru-RU" sz="2000" dirty="0"/>
              <a:t>" </a:t>
            </a:r>
            <a:r>
              <a:rPr lang="ru-RU" sz="2000" dirty="0" err="1"/>
              <a:t>болып</a:t>
            </a:r>
            <a:r>
              <a:rPr lang="ru-RU" sz="2000" dirty="0"/>
              <a:t> </a:t>
            </a:r>
            <a:r>
              <a:rPr lang="ru-RU" sz="2000" dirty="0" err="1"/>
              <a:t>саналады</a:t>
            </a:r>
            <a:r>
              <a:rPr lang="ru-RU" sz="2000" dirty="0"/>
              <a:t>. 1905 </a:t>
            </a:r>
            <a:r>
              <a:rPr lang="ru-RU" sz="2000" dirty="0" err="1"/>
              <a:t>жылы</a:t>
            </a:r>
            <a:r>
              <a:rPr lang="ru-RU" sz="2000" dirty="0"/>
              <a:t> </a:t>
            </a:r>
            <a:r>
              <a:rPr lang="ru-RU" sz="2000" dirty="0" err="1"/>
              <a:t>ол</a:t>
            </a:r>
            <a:r>
              <a:rPr lang="ru-RU" sz="2000" dirty="0"/>
              <a:t> </a:t>
            </a:r>
            <a:r>
              <a:rPr lang="ru-RU" sz="2000" dirty="0" err="1"/>
              <a:t>өсімдіктер</a:t>
            </a:r>
            <a:r>
              <a:rPr lang="ru-RU" sz="2000" dirty="0"/>
              <a:t> </a:t>
            </a:r>
            <a:r>
              <a:rPr lang="ru-RU" sz="2000" dirty="0" err="1"/>
              <a:t>экологиясында</a:t>
            </a:r>
            <a:r>
              <a:rPr lang="ru-RU" sz="2000" dirty="0"/>
              <a:t> К. </a:t>
            </a:r>
            <a:r>
              <a:rPr lang="ru-RU" sz="2000" dirty="0" err="1"/>
              <a:t>Линнейдің</a:t>
            </a:r>
            <a:r>
              <a:rPr lang="ru-RU" sz="2000" dirty="0"/>
              <a:t> </a:t>
            </a:r>
            <a:r>
              <a:rPr lang="ru-RU" sz="2000" dirty="0" err="1"/>
              <a:t>өсімдіктер</a:t>
            </a:r>
            <a:r>
              <a:rPr lang="ru-RU" sz="2000" dirty="0"/>
              <a:t> </a:t>
            </a:r>
            <a:r>
              <a:rPr lang="ru-RU" sz="2000" dirty="0" err="1"/>
              <a:t>таксономиясы</a:t>
            </a:r>
            <a:r>
              <a:rPr lang="ru-RU" sz="2000" dirty="0"/>
              <a:t> </a:t>
            </a:r>
            <a:r>
              <a:rPr lang="ru-RU" sz="2000" dirty="0" err="1"/>
              <a:t>саласындағы</a:t>
            </a:r>
            <a:r>
              <a:rPr lang="ru-RU" sz="2000" dirty="0"/>
              <a:t> </a:t>
            </a:r>
            <a:r>
              <a:rPr lang="ru-RU" sz="2000" dirty="0" err="1"/>
              <a:t>жұмысынан</a:t>
            </a:r>
            <a:r>
              <a:rPr lang="ru-RU" sz="2000" dirty="0"/>
              <a:t> кем </a:t>
            </a:r>
            <a:r>
              <a:rPr lang="ru-RU" sz="2000" dirty="0" err="1"/>
              <a:t>емес</a:t>
            </a:r>
            <a:r>
              <a:rPr lang="ru-RU" sz="2000" dirty="0"/>
              <a:t> </a:t>
            </a:r>
            <a:r>
              <a:rPr lang="ru-RU" sz="2000" dirty="0" err="1"/>
              <a:t>рөл</a:t>
            </a:r>
            <a:r>
              <a:rPr lang="ru-RU" sz="2000" dirty="0"/>
              <a:t> </a:t>
            </a:r>
            <a:r>
              <a:rPr lang="ru-RU" sz="2000" dirty="0" err="1"/>
              <a:t>атқаратын</a:t>
            </a:r>
            <a:r>
              <a:rPr lang="ru-RU" sz="2000" dirty="0"/>
              <a:t> </a:t>
            </a:r>
            <a:r>
              <a:rPr lang="ru-RU" sz="2000" dirty="0" err="1"/>
              <a:t>өмірлік</a:t>
            </a:r>
            <a:r>
              <a:rPr lang="ru-RU" sz="2000" dirty="0"/>
              <a:t> </a:t>
            </a:r>
            <a:r>
              <a:rPr lang="ru-RU" sz="2000" dirty="0" err="1"/>
              <a:t>формалар</a:t>
            </a:r>
            <a:r>
              <a:rPr lang="ru-RU" sz="2000" dirty="0"/>
              <a:t> </a:t>
            </a:r>
            <a:r>
              <a:rPr lang="ru-RU" sz="2000" dirty="0" err="1"/>
              <a:t>жүйесін</a:t>
            </a:r>
            <a:r>
              <a:rPr lang="ru-RU" sz="2000" dirty="0"/>
              <a:t> </a:t>
            </a:r>
            <a:r>
              <a:rPr lang="ru-RU" sz="2000" dirty="0" err="1"/>
              <a:t>ұсынды</a:t>
            </a:r>
            <a:r>
              <a:rPr lang="ru-RU" sz="2000" dirty="0"/>
              <a:t>.</a:t>
            </a:r>
          </a:p>
          <a:p>
            <a:pPr marL="45720" indent="0" algn="just">
              <a:buNone/>
            </a:pPr>
            <a:endParaRPr lang="ru-RU" sz="2000" dirty="0"/>
          </a:p>
          <a:p>
            <a:pPr marL="45720" indent="0" algn="ctr">
              <a:buNone/>
            </a:pPr>
            <a:r>
              <a:rPr lang="ru-RU" sz="2000" dirty="0" err="1"/>
              <a:t>Раункиер</a:t>
            </a:r>
            <a:r>
              <a:rPr lang="ru-RU" sz="2000" dirty="0"/>
              <a:t> </a:t>
            </a:r>
            <a:r>
              <a:rPr lang="ru-RU" sz="2000" dirty="0" err="1"/>
              <a:t>тіршілік</a:t>
            </a:r>
            <a:r>
              <a:rPr lang="ru-RU" sz="2000" dirty="0"/>
              <a:t> </a:t>
            </a:r>
            <a:r>
              <a:rPr lang="ru-RU" sz="2000" dirty="0" err="1"/>
              <a:t>формаларының</a:t>
            </a:r>
            <a:r>
              <a:rPr lang="ru-RU" sz="2000" dirty="0"/>
              <a:t> 5 </a:t>
            </a:r>
            <a:r>
              <a:rPr lang="ru-RU" sz="2000" dirty="0" err="1"/>
              <a:t>негізгі</a:t>
            </a:r>
            <a:r>
              <a:rPr lang="ru-RU" sz="2000" dirty="0"/>
              <a:t> </a:t>
            </a:r>
            <a:r>
              <a:rPr lang="ru-RU" sz="2000" dirty="0" err="1"/>
              <a:t>түрін</a:t>
            </a:r>
            <a:r>
              <a:rPr lang="ru-RU" sz="2000" dirty="0"/>
              <a:t> </a:t>
            </a:r>
            <a:r>
              <a:rPr lang="ru-RU" sz="2000" dirty="0" err="1"/>
              <a:t>анықтады</a:t>
            </a:r>
            <a:r>
              <a:rPr lang="ru-RU" sz="2000" dirty="0"/>
              <a:t>:</a:t>
            </a:r>
          </a:p>
          <a:p>
            <a:pPr marL="502920" indent="-457200" algn="just">
              <a:buFont typeface="+mj-lt"/>
              <a:buAutoNum type="arabicPeriod"/>
            </a:pPr>
            <a:r>
              <a:rPr lang="ru-RU" sz="2000" b="1" dirty="0"/>
              <a:t>Фанерофиты</a:t>
            </a:r>
          </a:p>
          <a:p>
            <a:pPr marL="502920" indent="-457200" algn="just">
              <a:buFont typeface="+mj-lt"/>
              <a:buAutoNum type="arabicPeriod"/>
            </a:pPr>
            <a:endParaRPr lang="ru-RU" sz="2000" b="1" dirty="0"/>
          </a:p>
          <a:p>
            <a:pPr marL="502920" indent="-457200" algn="just">
              <a:buFont typeface="+mj-lt"/>
              <a:buAutoNum type="arabicPeriod"/>
            </a:pPr>
            <a:r>
              <a:rPr lang="ru-RU" sz="2000" b="1" dirty="0" err="1"/>
              <a:t>Хамефиты</a:t>
            </a:r>
            <a:endParaRPr lang="ru-RU" sz="2000" b="1" dirty="0"/>
          </a:p>
          <a:p>
            <a:pPr marL="502920" indent="-457200" algn="just">
              <a:buFont typeface="+mj-lt"/>
              <a:buAutoNum type="arabicPeriod"/>
            </a:pPr>
            <a:endParaRPr lang="ru-RU" sz="2000" b="1" dirty="0"/>
          </a:p>
          <a:p>
            <a:pPr marL="502920" indent="-457200" algn="just">
              <a:buFont typeface="+mj-lt"/>
              <a:buAutoNum type="arabicPeriod"/>
            </a:pPr>
            <a:r>
              <a:rPr lang="ru-RU" sz="2000" b="1" dirty="0"/>
              <a:t>Гемикриптофиты</a:t>
            </a:r>
          </a:p>
          <a:p>
            <a:pPr marL="502920" indent="-457200" algn="just">
              <a:buFont typeface="+mj-lt"/>
              <a:buAutoNum type="arabicPeriod"/>
            </a:pPr>
            <a:endParaRPr lang="ru-RU" sz="2000" b="1" dirty="0"/>
          </a:p>
          <a:p>
            <a:pPr marL="502920" indent="-457200" algn="just">
              <a:buFont typeface="+mj-lt"/>
              <a:buAutoNum type="arabicPeriod"/>
            </a:pPr>
            <a:r>
              <a:rPr lang="ru-RU" sz="2000" b="1" dirty="0"/>
              <a:t>Криптофиты</a:t>
            </a:r>
          </a:p>
          <a:p>
            <a:pPr marL="502920" indent="-457200" algn="just">
              <a:buFont typeface="+mj-lt"/>
              <a:buAutoNum type="arabicPeriod"/>
            </a:pPr>
            <a:endParaRPr lang="ru-RU" sz="2000" b="1" dirty="0"/>
          </a:p>
          <a:p>
            <a:pPr marL="502920" indent="-457200" algn="just">
              <a:buFont typeface="+mj-lt"/>
              <a:buAutoNum type="arabicPeriod"/>
            </a:pPr>
            <a:r>
              <a:rPr lang="ru-RU" sz="2000" b="1" dirty="0" err="1"/>
              <a:t>Терофиты</a:t>
            </a:r>
            <a:r>
              <a:rPr lang="ru-RU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0767131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8FA944B-5C88-4FB0-83ED-62C1F8A3B3B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3568" y="731520"/>
            <a:ext cx="7848872" cy="5433784"/>
          </a:xfrm>
        </p:spPr>
        <p:txBody>
          <a:bodyPr/>
          <a:lstStyle/>
          <a:p>
            <a:pPr marL="45720" indent="0" algn="ctr">
              <a:buNone/>
            </a:pPr>
            <a:r>
              <a:rPr lang="kk-KZ" b="1" dirty="0">
                <a:solidFill>
                  <a:srgbClr val="FF0000"/>
                </a:solidFill>
              </a:rPr>
              <a:t>10 аптаға </a:t>
            </a:r>
          </a:p>
          <a:p>
            <a:pPr marL="45720" indent="0" algn="ctr">
              <a:buNone/>
            </a:pPr>
            <a:r>
              <a:rPr lang="kk-KZ" dirty="0"/>
              <a:t>Фитоценоздардың түрлік құрамының тізімі екі тілде (латын және қазақша)</a:t>
            </a:r>
          </a:p>
          <a:p>
            <a:pPr marL="45720" indent="0" algn="ctr">
              <a:buNone/>
            </a:pPr>
            <a:endParaRPr lang="kk-KZ" dirty="0"/>
          </a:p>
          <a:p>
            <a:pPr marL="45720" indent="0" algn="ctr">
              <a:buNone/>
            </a:pPr>
            <a:r>
              <a:rPr lang="ru-RU" dirty="0"/>
              <a:t>Лесостепная растительность</a:t>
            </a:r>
          </a:p>
          <a:p>
            <a:pPr marL="45720" indent="0" algn="ctr">
              <a:buNone/>
            </a:pPr>
            <a:endParaRPr lang="ru-RU" dirty="0"/>
          </a:p>
          <a:p>
            <a:pPr marL="45720" indent="0" algn="ctr">
              <a:buNone/>
            </a:pPr>
            <a:r>
              <a:rPr lang="ru-RU" dirty="0" err="1"/>
              <a:t>сть</a:t>
            </a:r>
            <a:endParaRPr lang="ru-RU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EA3E1184-5ACA-41C6-B64F-B9819FEE26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199826"/>
              </p:ext>
            </p:extLst>
          </p:nvPr>
        </p:nvGraphicFramePr>
        <p:xfrm>
          <a:off x="755576" y="3140968"/>
          <a:ext cx="7848872" cy="20403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2024">
                  <a:extLst>
                    <a:ext uri="{9D8B030D-6E8A-4147-A177-3AD203B41FA5}">
                      <a16:colId xmlns:a16="http://schemas.microsoft.com/office/drawing/2014/main" val="136138463"/>
                    </a:ext>
                  </a:extLst>
                </a:gridCol>
                <a:gridCol w="3215140">
                  <a:extLst>
                    <a:ext uri="{9D8B030D-6E8A-4147-A177-3AD203B41FA5}">
                      <a16:colId xmlns:a16="http://schemas.microsoft.com/office/drawing/2014/main" val="3120864457"/>
                    </a:ext>
                  </a:extLst>
                </a:gridCol>
                <a:gridCol w="4161708">
                  <a:extLst>
                    <a:ext uri="{9D8B030D-6E8A-4147-A177-3AD203B41FA5}">
                      <a16:colId xmlns:a16="http://schemas.microsoft.com/office/drawing/2014/main" val="447714929"/>
                    </a:ext>
                  </a:extLst>
                </a:gridCol>
              </a:tblGrid>
              <a:tr h="8288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Название растительности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(на казахском и латинском)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Краткое описание 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2232008"/>
                  </a:ext>
                </a:extLst>
              </a:tr>
              <a:tr h="4038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6201236"/>
                  </a:ext>
                </a:extLst>
              </a:tr>
              <a:tr h="4038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1165747"/>
                  </a:ext>
                </a:extLst>
              </a:tr>
              <a:tr h="4038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37852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653628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0D273961-BC10-4192-BC85-3805A65F60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100" y="458788"/>
            <a:ext cx="7894638" cy="1295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ОРГАНИЗАЦИЯ </a:t>
            </a:r>
          </a:p>
          <a:p>
            <a:pPr algn="ctr"/>
            <a:r>
              <a:rPr lang="ru-RU" altLang="ru-RU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rPr>
              <a:t>РАСТИТЕЛЬНЫХ СООБЩЕСТВ</a:t>
            </a:r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1897CE62-CA9A-42E2-B977-86BFC1254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2565400"/>
            <a:ext cx="2879725" cy="10795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200" dirty="0">
                <a:latin typeface="Verdana" panose="020B0604030504040204" pitchFamily="34" charset="0"/>
              </a:rPr>
              <a:t>состав </a:t>
            </a:r>
          </a:p>
          <a:p>
            <a:pPr algn="ctr"/>
            <a:r>
              <a:rPr lang="ru-RU" altLang="ru-RU" sz="3200" dirty="0">
                <a:latin typeface="Verdana" panose="020B0604030504040204" pitchFamily="34" charset="0"/>
              </a:rPr>
              <a:t>фитоценозов</a:t>
            </a:r>
          </a:p>
        </p:txBody>
      </p:sp>
      <p:sp>
        <p:nvSpPr>
          <p:cNvPr id="57348" name="Rectangle 4">
            <a:extLst>
              <a:ext uri="{FF2B5EF4-FFF2-40B4-BE49-F238E27FC236}">
                <a16:creationId xmlns:a16="http://schemas.microsoft.com/office/drawing/2014/main" id="{6F607C0A-D109-49DB-A7D5-3D9BC1CA4D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6238" y="4508500"/>
            <a:ext cx="5805487" cy="18002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200" dirty="0">
                <a:latin typeface="Verdana" panose="020B0604030504040204" pitchFamily="34" charset="0"/>
              </a:rPr>
              <a:t>пространственная </a:t>
            </a:r>
          </a:p>
          <a:p>
            <a:pPr algn="ctr"/>
            <a:r>
              <a:rPr lang="ru-RU" altLang="ru-RU" sz="3200" dirty="0">
                <a:latin typeface="Verdana" panose="020B0604030504040204" pitchFamily="34" charset="0"/>
              </a:rPr>
              <a:t>структура фитоценозов </a:t>
            </a:r>
          </a:p>
          <a:p>
            <a:pPr algn="ctr"/>
            <a:r>
              <a:rPr lang="ru-RU" altLang="ru-RU" sz="3200" dirty="0">
                <a:latin typeface="Verdana" panose="020B0604030504040204" pitchFamily="34" charset="0"/>
              </a:rPr>
              <a:t>(их строение)</a:t>
            </a:r>
          </a:p>
        </p:txBody>
      </p:sp>
      <p:sp>
        <p:nvSpPr>
          <p:cNvPr id="57349" name="Rectangle 5">
            <a:extLst>
              <a:ext uri="{FF2B5EF4-FFF2-40B4-BE49-F238E27FC236}">
                <a16:creationId xmlns:a16="http://schemas.microsoft.com/office/drawing/2014/main" id="{64FC9F39-A42D-4E9C-994B-F686663E34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9338" y="2420938"/>
            <a:ext cx="3889375" cy="16557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200" dirty="0">
                <a:latin typeface="Verdana" panose="020B0604030504040204" pitchFamily="34" charset="0"/>
              </a:rPr>
              <a:t>функциональная </a:t>
            </a:r>
          </a:p>
          <a:p>
            <a:pPr algn="ctr"/>
            <a:r>
              <a:rPr lang="ru-RU" altLang="ru-RU" sz="3200" dirty="0">
                <a:latin typeface="Verdana" panose="020B0604030504040204" pitchFamily="34" charset="0"/>
              </a:rPr>
              <a:t>структура </a:t>
            </a:r>
          </a:p>
          <a:p>
            <a:pPr algn="ctr"/>
            <a:r>
              <a:rPr lang="ru-RU" altLang="ru-RU" sz="3200" dirty="0">
                <a:latin typeface="Verdana" panose="020B0604030504040204" pitchFamily="34" charset="0"/>
              </a:rPr>
              <a:t>фитоценозов</a:t>
            </a:r>
          </a:p>
        </p:txBody>
      </p:sp>
      <p:sp>
        <p:nvSpPr>
          <p:cNvPr id="57350" name="Line 6">
            <a:extLst>
              <a:ext uri="{FF2B5EF4-FFF2-40B4-BE49-F238E27FC236}">
                <a16:creationId xmlns:a16="http://schemas.microsoft.com/office/drawing/2014/main" id="{8EC5FD15-3756-4733-8F46-F72DC4AFB949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1773238"/>
            <a:ext cx="0" cy="26638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7351" name="Line 7">
            <a:extLst>
              <a:ext uri="{FF2B5EF4-FFF2-40B4-BE49-F238E27FC236}">
                <a16:creationId xmlns:a16="http://schemas.microsoft.com/office/drawing/2014/main" id="{B9EFAB48-30F6-4D5A-B686-F33BD99A5DE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39975" y="1773238"/>
            <a:ext cx="2232025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7352" name="Line 8">
            <a:extLst>
              <a:ext uri="{FF2B5EF4-FFF2-40B4-BE49-F238E27FC236}">
                <a16:creationId xmlns:a16="http://schemas.microsoft.com/office/drawing/2014/main" id="{A81B0426-BBA4-469B-9BC3-E333C97AD161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1773238"/>
            <a:ext cx="1871663" cy="5762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animBg="1"/>
      <p:bldP spid="57348" grpId="0" animBg="1"/>
      <p:bldP spid="5734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173416" cy="3633584"/>
          </a:xfrm>
        </p:spPr>
        <p:txBody>
          <a:bodyPr/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/>
              <a:t>Қазақстан </a:t>
            </a:r>
            <a:r>
              <a:rPr lang="ru-RU" dirty="0"/>
              <a:t>геоботаника </a:t>
            </a:r>
            <a:r>
              <a:rPr lang="ru-RU" dirty="0" err="1"/>
              <a:t>пәніне көп еңбек сіңірген ғалымдар </a:t>
            </a:r>
            <a:r>
              <a:rPr lang="ru-RU" dirty="0"/>
              <a:t>академик, Павлов, Быков, </a:t>
            </a:r>
            <a:r>
              <a:rPr lang="ru-RU" dirty="0" err="1"/>
              <a:t>Байтуллин</a:t>
            </a:r>
            <a:r>
              <a:rPr lang="ru-RU" dirty="0"/>
              <a:t>, </a:t>
            </a:r>
            <a:r>
              <a:rPr lang="ru-RU" dirty="0" err="1"/>
              <a:t>Мухитдиннов</a:t>
            </a:r>
            <a:r>
              <a:rPr lang="ru-RU" dirty="0"/>
              <a:t> т.б. </a:t>
            </a:r>
            <a:r>
              <a:rPr lang="ru-RU" dirty="0" err="1"/>
              <a:t>Қазіргі күнде бұрынғы </a:t>
            </a:r>
            <a:r>
              <a:rPr lang="ru-RU" dirty="0"/>
              <a:t>СССР </a:t>
            </a:r>
            <a:r>
              <a:rPr lang="ru-RU" dirty="0" err="1"/>
              <a:t>құрамына енген</a:t>
            </a:r>
            <a:r>
              <a:rPr lang="ru-RU" dirty="0"/>
              <a:t> </a:t>
            </a:r>
            <a:r>
              <a:rPr lang="ru-RU" dirty="0" err="1"/>
              <a:t>республикада</a:t>
            </a:r>
            <a:r>
              <a:rPr lang="ru-RU" dirty="0"/>
              <a:t> </a:t>
            </a:r>
            <a:r>
              <a:rPr lang="ru-RU" dirty="0" err="1"/>
              <a:t>экспериментал</a:t>
            </a:r>
            <a:r>
              <a:rPr lang="ru-RU" dirty="0"/>
              <a:t> геоботаника </a:t>
            </a:r>
            <a:r>
              <a:rPr lang="ru-RU" dirty="0" err="1"/>
              <a:t>бағыты дамымақта</a:t>
            </a:r>
            <a:r>
              <a:rPr lang="ru-RU" dirty="0"/>
              <a:t>. </a:t>
            </a:r>
            <a:r>
              <a:rPr lang="ru-RU" dirty="0" err="1"/>
              <a:t>Ресейде</a:t>
            </a:r>
            <a:r>
              <a:rPr lang="ru-RU" dirty="0"/>
              <a:t> </a:t>
            </a:r>
            <a:r>
              <a:rPr lang="ru-RU" dirty="0" err="1"/>
              <a:t>орманшылық геоботаникасы</a:t>
            </a:r>
            <a:r>
              <a:rPr lang="ru-RU" dirty="0"/>
              <a:t>, </a:t>
            </a:r>
            <a:r>
              <a:rPr lang="ru-RU" dirty="0" err="1"/>
              <a:t>Түркіменстан Қазақстанда жайлау</a:t>
            </a:r>
            <a:r>
              <a:rPr lang="ru-RU" dirty="0"/>
              <a:t> </a:t>
            </a:r>
            <a:r>
              <a:rPr lang="ru-RU" dirty="0" err="1"/>
              <a:t>шалғын өсімдіктері эксперименталды</a:t>
            </a:r>
            <a:r>
              <a:rPr lang="ru-RU" dirty="0"/>
              <a:t> </a:t>
            </a:r>
            <a:r>
              <a:rPr lang="ru-RU" dirty="0" err="1"/>
              <a:t>геоботаникасы</a:t>
            </a:r>
            <a:r>
              <a:rPr lang="ru-RU" dirty="0"/>
              <a:t> </a:t>
            </a:r>
            <a:r>
              <a:rPr lang="ru-RU" dirty="0" err="1"/>
              <a:t>экспериментал</a:t>
            </a:r>
            <a:r>
              <a:rPr lang="ru-RU" dirty="0"/>
              <a:t> </a:t>
            </a:r>
            <a:r>
              <a:rPr lang="ru-RU" dirty="0" err="1"/>
              <a:t>геоботаниканың негізгі</a:t>
            </a:r>
            <a:r>
              <a:rPr lang="ru-RU" dirty="0"/>
              <a:t> </a:t>
            </a:r>
            <a:r>
              <a:rPr lang="ru-RU" dirty="0" err="1"/>
              <a:t>міндеті</a:t>
            </a:r>
            <a:r>
              <a:rPr lang="ru-RU" dirty="0"/>
              <a:t> мен </a:t>
            </a:r>
            <a:r>
              <a:rPr lang="ru-RU" dirty="0" err="1"/>
              <a:t>мақсаты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6B7986F-8715-4799-8356-52ED1A0FB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260648"/>
            <a:ext cx="8424936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kumimoji="0" lang="ru-RU" sz="2200" b="1" i="0" u="none" strike="noStrike" kern="0" cap="none" spc="0" normalizeH="0" baseline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Тақырыбы</a:t>
            </a:r>
            <a:r>
              <a:rPr kumimoji="0" lang="ru-RU" sz="22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Ф</a:t>
            </a:r>
            <a:r>
              <a:rPr lang="ru-RU" sz="2200" b="1" dirty="0" err="1">
                <a:solidFill>
                  <a:schemeClr val="accent4">
                    <a:lumMod val="50000"/>
                  </a:schemeClr>
                </a:solidFill>
              </a:rPr>
              <a:t>итоценоздардың</a:t>
            </a:r>
            <a:r>
              <a:rPr lang="ru-RU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4">
                    <a:lumMod val="50000"/>
                  </a:schemeClr>
                </a:solidFill>
              </a:rPr>
              <a:t>кеңістіктік</a:t>
            </a:r>
            <a:r>
              <a:rPr lang="ru-RU" sz="2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4">
                    <a:lumMod val="50000"/>
                  </a:schemeClr>
                </a:solidFill>
              </a:rPr>
              <a:t>құрылымы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AD90C2F-A8DA-49BB-ADFC-9635A4879D47}"/>
              </a:ext>
            </a:extLst>
          </p:cNvPr>
          <p:cNvSpPr/>
          <p:nvPr/>
        </p:nvSpPr>
        <p:spPr>
          <a:xfrm>
            <a:off x="359532" y="1058441"/>
            <a:ext cx="842493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Фитоценоз </a:t>
            </a:r>
            <a:r>
              <a:rPr lang="ru-RU" sz="2000" dirty="0" err="1"/>
              <a:t>күрделі</a:t>
            </a:r>
            <a:r>
              <a:rPr lang="ru-RU" sz="2000" dirty="0"/>
              <a:t> </a:t>
            </a:r>
            <a:r>
              <a:rPr lang="ru-RU" sz="2000" dirty="0" err="1"/>
              <a:t>жүйені</a:t>
            </a:r>
            <a:r>
              <a:rPr lang="ru-RU" sz="2000" dirty="0"/>
              <a:t> </a:t>
            </a:r>
            <a:r>
              <a:rPr lang="ru-RU" sz="2000" dirty="0" err="1"/>
              <a:t>білдіреді</a:t>
            </a:r>
            <a:r>
              <a:rPr lang="ru-RU" sz="2000" dirty="0"/>
              <a:t>. </a:t>
            </a:r>
            <a:r>
              <a:rPr lang="ru-RU" sz="2000" dirty="0" err="1"/>
              <a:t>Кез-келген</a:t>
            </a:r>
            <a:r>
              <a:rPr lang="ru-RU" sz="2000" dirty="0"/>
              <a:t> </a:t>
            </a:r>
            <a:r>
              <a:rPr lang="ru-RU" sz="2000" dirty="0" err="1"/>
              <a:t>жүйенің</a:t>
            </a:r>
            <a:r>
              <a:rPr lang="ru-RU" sz="2000" dirty="0"/>
              <a:t> </a:t>
            </a:r>
            <a:r>
              <a:rPr lang="ru-RU" sz="2000" dirty="0" err="1"/>
              <a:t>морфологиялық</a:t>
            </a:r>
            <a:r>
              <a:rPr lang="ru-RU" sz="2000" dirty="0"/>
              <a:t> </a:t>
            </a:r>
            <a:r>
              <a:rPr lang="ru-RU" sz="2000" dirty="0" err="1"/>
              <a:t>құрылымы</a:t>
            </a:r>
            <a:r>
              <a:rPr lang="ru-RU" sz="2000" dirty="0"/>
              <a:t> </a:t>
            </a:r>
            <a:r>
              <a:rPr lang="ru-RU" sz="2000" dirty="0" err="1"/>
              <a:t>жеке</a:t>
            </a:r>
            <a:r>
              <a:rPr lang="ru-RU" sz="2000" dirty="0"/>
              <a:t> </a:t>
            </a:r>
            <a:r>
              <a:rPr lang="ru-RU" sz="2000" dirty="0" err="1"/>
              <a:t>құрылымдық</a:t>
            </a:r>
            <a:r>
              <a:rPr lang="ru-RU" sz="2000" dirty="0"/>
              <a:t> </a:t>
            </a:r>
            <a:r>
              <a:rPr lang="ru-RU" sz="2000" dirty="0" err="1"/>
              <a:t>элементтердің</a:t>
            </a:r>
            <a:r>
              <a:rPr lang="ru-RU" sz="2000" dirty="0"/>
              <a:t> </a:t>
            </a:r>
            <a:r>
              <a:rPr lang="ru-RU" sz="2000" dirty="0" err="1"/>
              <a:t>кеңістіктік</a:t>
            </a:r>
            <a:r>
              <a:rPr lang="ru-RU" sz="2000" dirty="0"/>
              <a:t> </a:t>
            </a:r>
            <a:r>
              <a:rPr lang="ru-RU" sz="2000" dirty="0" err="1"/>
              <a:t>орналасуымен</a:t>
            </a:r>
            <a:r>
              <a:rPr lang="ru-RU" sz="2000" dirty="0"/>
              <a:t> </a:t>
            </a:r>
            <a:r>
              <a:rPr lang="ru-RU" sz="2000" dirty="0" err="1"/>
              <a:t>анықталады</a:t>
            </a:r>
            <a:r>
              <a:rPr lang="ru-RU" sz="2000" dirty="0"/>
              <a:t>. 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 err="1"/>
              <a:t>Фитоценоздарды</a:t>
            </a:r>
            <a:r>
              <a:rPr lang="ru-RU" sz="2000" dirty="0"/>
              <a:t> </a:t>
            </a:r>
            <a:r>
              <a:rPr lang="ru-RU" sz="2000" b="1" dirty="0" err="1">
                <a:solidFill>
                  <a:schemeClr val="accent4">
                    <a:lumMod val="50000"/>
                  </a:schemeClr>
                </a:solidFill>
              </a:rPr>
              <a:t>кеңістікте</a:t>
            </a:r>
            <a:r>
              <a:rPr lang="ru-RU" sz="2000" dirty="0"/>
              <a:t> (</a:t>
            </a:r>
            <a:r>
              <a:rPr lang="ru-RU" sz="2000" b="1" dirty="0" err="1"/>
              <a:t>тігінен</a:t>
            </a:r>
            <a:r>
              <a:rPr lang="ru-RU" sz="2000" b="1" dirty="0"/>
              <a:t> </a:t>
            </a:r>
            <a:r>
              <a:rPr lang="ru-RU" sz="2000" b="1" dirty="0" err="1"/>
              <a:t>және</a:t>
            </a:r>
            <a:r>
              <a:rPr lang="ru-RU" sz="2000" b="1" dirty="0"/>
              <a:t> </a:t>
            </a:r>
            <a:r>
              <a:rPr lang="ru-RU" sz="2000" b="1" dirty="0" err="1"/>
              <a:t>көлденеңінен</a:t>
            </a:r>
            <a:r>
              <a:rPr lang="ru-RU" sz="2000" dirty="0"/>
              <a:t>), </a:t>
            </a:r>
            <a:r>
              <a:rPr lang="ru-RU" sz="2000" b="1" dirty="0" err="1">
                <a:solidFill>
                  <a:schemeClr val="accent4">
                    <a:lumMod val="50000"/>
                  </a:schemeClr>
                </a:solidFill>
              </a:rPr>
              <a:t>кейде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4">
                    <a:lumMod val="50000"/>
                  </a:schemeClr>
                </a:solidFill>
              </a:rPr>
              <a:t>уақыт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000" dirty="0" err="1"/>
              <a:t>өте</a:t>
            </a:r>
            <a:r>
              <a:rPr lang="ru-RU" sz="2000" dirty="0"/>
              <a:t> </a:t>
            </a:r>
            <a:r>
              <a:rPr lang="ru-RU" sz="2000" dirty="0" err="1"/>
              <a:t>келе</a:t>
            </a:r>
            <a:r>
              <a:rPr lang="ru-RU" sz="2000" dirty="0"/>
              <a:t> </a:t>
            </a:r>
            <a:r>
              <a:rPr lang="ru-RU" sz="2000" dirty="0" err="1"/>
              <a:t>қарапайым</a:t>
            </a:r>
            <a:r>
              <a:rPr lang="ru-RU" sz="2000" dirty="0"/>
              <a:t> </a:t>
            </a:r>
            <a:r>
              <a:rPr lang="ru-RU" sz="2000" dirty="0" err="1"/>
              <a:t>құрылымдарға</a:t>
            </a:r>
            <a:r>
              <a:rPr lang="ru-RU" sz="2000" dirty="0"/>
              <a:t> </a:t>
            </a:r>
            <a:r>
              <a:rPr lang="ru-RU" sz="2000" dirty="0" err="1"/>
              <a:t>бөлуге</a:t>
            </a:r>
            <a:r>
              <a:rPr lang="ru-RU" sz="2000" dirty="0"/>
              <a:t> </a:t>
            </a:r>
            <a:r>
              <a:rPr lang="ru-RU" sz="2000" dirty="0" err="1"/>
              <a:t>болады</a:t>
            </a:r>
            <a:r>
              <a:rPr lang="ru-RU" sz="2000" dirty="0"/>
              <a:t>. </a:t>
            </a:r>
            <a:r>
              <a:rPr lang="ru-RU" sz="2000" dirty="0" err="1"/>
              <a:t>Оларды</a:t>
            </a:r>
            <a:r>
              <a:rPr lang="ru-RU" sz="2000" dirty="0"/>
              <a:t> </a:t>
            </a:r>
            <a:r>
              <a:rPr lang="ru-RU" sz="2000" b="1" dirty="0" err="1">
                <a:solidFill>
                  <a:schemeClr val="accent4">
                    <a:lumMod val="50000"/>
                  </a:schemeClr>
                </a:solidFill>
              </a:rPr>
              <a:t>ценоэлементтер</a:t>
            </a:r>
            <a:r>
              <a:rPr lang="ru-RU" sz="2000" dirty="0"/>
              <a:t> </a:t>
            </a:r>
            <a:r>
              <a:rPr lang="ru-RU" sz="2000" dirty="0" err="1"/>
              <a:t>деп</a:t>
            </a:r>
            <a:r>
              <a:rPr lang="ru-RU" sz="2000" dirty="0"/>
              <a:t> </a:t>
            </a:r>
            <a:r>
              <a:rPr lang="ru-RU" sz="2000" dirty="0" err="1"/>
              <a:t>атайды</a:t>
            </a:r>
            <a:r>
              <a:rPr lang="ru-RU" sz="2000" dirty="0"/>
              <a:t>.</a:t>
            </a:r>
          </a:p>
          <a:p>
            <a:endParaRPr lang="ru-RU" sz="2000" dirty="0"/>
          </a:p>
          <a:p>
            <a:pPr algn="ctr"/>
            <a:r>
              <a:rPr lang="ru-RU" sz="2000" dirty="0" err="1"/>
              <a:t>Фитоценоздардың</a:t>
            </a:r>
            <a:r>
              <a:rPr lang="ru-RU" sz="2000" dirty="0"/>
              <a:t> </a:t>
            </a:r>
            <a:r>
              <a:rPr lang="ru-RU" sz="2000" dirty="0" err="1"/>
              <a:t>негізгі</a:t>
            </a:r>
            <a:r>
              <a:rPr lang="ru-RU" sz="2000" dirty="0"/>
              <a:t> </a:t>
            </a:r>
            <a:r>
              <a:rPr lang="ru-RU" sz="2000" dirty="0" err="1"/>
              <a:t>ценоэлементтеріне</a:t>
            </a:r>
            <a:r>
              <a:rPr lang="ru-RU" sz="2000" dirty="0"/>
              <a:t>:</a:t>
            </a:r>
          </a:p>
          <a:p>
            <a:endParaRPr lang="ru-RU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 err="1">
                <a:solidFill>
                  <a:schemeClr val="accent4">
                    <a:lumMod val="50000"/>
                  </a:schemeClr>
                </a:solidFill>
              </a:rPr>
              <a:t>Деңгейлер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 (</a:t>
            </a:r>
            <a:r>
              <a:rPr lang="ru-RU" sz="2000" b="1" dirty="0" err="1">
                <a:solidFill>
                  <a:schemeClr val="accent4">
                    <a:lumMod val="50000"/>
                  </a:schemeClr>
                </a:solidFill>
              </a:rPr>
              <a:t>ярустык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);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 err="1">
                <a:solidFill>
                  <a:schemeClr val="accent4">
                    <a:lumMod val="50000"/>
                  </a:schemeClr>
                </a:solidFill>
              </a:rPr>
              <a:t>Микротоптар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.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/>
          </a:p>
          <a:p>
            <a:r>
              <a:rPr lang="ru-RU" sz="2000" dirty="0" err="1"/>
              <a:t>Біріншісі</a:t>
            </a:r>
            <a:r>
              <a:rPr lang="ru-RU" sz="2000" dirty="0"/>
              <a:t> </a:t>
            </a:r>
            <a:r>
              <a:rPr lang="ru-RU" sz="2000" dirty="0" err="1"/>
              <a:t>өсімдіктер</a:t>
            </a:r>
            <a:r>
              <a:rPr lang="ru-RU" sz="2000" dirty="0"/>
              <a:t> </a:t>
            </a:r>
            <a:r>
              <a:rPr lang="ru-RU" sz="2000" dirty="0" err="1"/>
              <a:t>қауымдастықтарының</a:t>
            </a:r>
            <a:r>
              <a:rPr lang="ru-RU" sz="2000" dirty="0"/>
              <a:t> </a:t>
            </a:r>
            <a:r>
              <a:rPr lang="ru-RU" sz="2000" dirty="0" err="1"/>
              <a:t>тік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екінші</a:t>
            </a:r>
            <a:r>
              <a:rPr lang="ru-RU" sz="2000" dirty="0"/>
              <a:t> </a:t>
            </a:r>
            <a:r>
              <a:rPr lang="ru-RU" sz="2000" dirty="0" err="1"/>
              <a:t>көлденең</a:t>
            </a:r>
            <a:r>
              <a:rPr lang="ru-RU" sz="2000" dirty="0"/>
              <a:t> </a:t>
            </a:r>
            <a:r>
              <a:rPr lang="ru-RU" sz="2000" dirty="0" err="1"/>
              <a:t>бөлінуін</a:t>
            </a:r>
            <a:r>
              <a:rPr lang="ru-RU" sz="2000" dirty="0"/>
              <a:t> </a:t>
            </a:r>
            <a:r>
              <a:rPr lang="ru-RU" sz="2000" dirty="0" err="1"/>
              <a:t>сипаттайды</a:t>
            </a:r>
            <a:r>
              <a:rPr lang="ru-RU" sz="2000" dirty="0"/>
              <a:t>.</a:t>
            </a:r>
          </a:p>
          <a:p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378364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Rectangle 4">
            <a:extLst>
              <a:ext uri="{FF2B5EF4-FFF2-40B4-BE49-F238E27FC236}">
                <a16:creationId xmlns:a16="http://schemas.microsoft.com/office/drawing/2014/main" id="{38BA4FA7-CC44-4FE8-8EEF-7E959FCE5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4438" y="549275"/>
            <a:ext cx="4248150" cy="11509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600" b="1">
                <a:effectLst>
                  <a:outerShdw blurRad="38100" dist="38100" dir="2700000" algn="tl">
                    <a:srgbClr val="FFFFFF"/>
                  </a:outerShdw>
                </a:effectLst>
              </a:rPr>
              <a:t>морфоэлементы</a:t>
            </a:r>
          </a:p>
        </p:txBody>
      </p:sp>
      <p:sp>
        <p:nvSpPr>
          <p:cNvPr id="58373" name="Rectangle 5">
            <a:extLst>
              <a:ext uri="{FF2B5EF4-FFF2-40B4-BE49-F238E27FC236}">
                <a16:creationId xmlns:a16="http://schemas.microsoft.com/office/drawing/2014/main" id="{E90EB78C-E5B0-4A59-808E-E5BA0EB117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2420938"/>
            <a:ext cx="3168650" cy="935037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600"/>
              <a:t>ярусы</a:t>
            </a:r>
          </a:p>
        </p:txBody>
      </p:sp>
      <p:sp>
        <p:nvSpPr>
          <p:cNvPr id="58374" name="Rectangle 6">
            <a:extLst>
              <a:ext uri="{FF2B5EF4-FFF2-40B4-BE49-F238E27FC236}">
                <a16:creationId xmlns:a16="http://schemas.microsoft.com/office/drawing/2014/main" id="{80E05AEC-6897-4D53-B9A6-1E6BEEC50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2420938"/>
            <a:ext cx="4176713" cy="935037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600"/>
              <a:t>микрогруппировки</a:t>
            </a:r>
          </a:p>
        </p:txBody>
      </p:sp>
      <p:sp>
        <p:nvSpPr>
          <p:cNvPr id="58375" name="Rectangle 7">
            <a:extLst>
              <a:ext uri="{FF2B5EF4-FFF2-40B4-BE49-F238E27FC236}">
                <a16:creationId xmlns:a16="http://schemas.microsoft.com/office/drawing/2014/main" id="{B9D43547-7000-4583-8504-283CEF53C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3357563"/>
            <a:ext cx="3168650" cy="28797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200" i="1">
                <a:effectLst>
                  <a:outerShdw blurRad="38100" dist="38100" dir="2700000" algn="tl">
                    <a:srgbClr val="FFFFFF"/>
                  </a:outerShdw>
                </a:effectLst>
              </a:rPr>
              <a:t>характеризуют</a:t>
            </a:r>
          </a:p>
          <a:p>
            <a:pPr algn="ctr"/>
            <a:r>
              <a:rPr lang="ru-RU" altLang="ru-RU" sz="3200" i="1">
                <a:effectLst>
                  <a:outerShdw blurRad="38100" dist="38100" dir="2700000" algn="tl">
                    <a:srgbClr val="FFFFFF"/>
                  </a:outerShdw>
                </a:effectLst>
              </a:rPr>
              <a:t> вертикальное</a:t>
            </a:r>
          </a:p>
          <a:p>
            <a:pPr algn="ctr"/>
            <a:r>
              <a:rPr lang="ru-RU" altLang="ru-RU" sz="3200" i="1">
                <a:effectLst>
                  <a:outerShdw blurRad="38100" dist="38100" dir="2700000" algn="tl">
                    <a:srgbClr val="FFFFFF"/>
                  </a:outerShdw>
                </a:effectLst>
              </a:rPr>
              <a:t>расчленение</a:t>
            </a:r>
          </a:p>
          <a:p>
            <a:pPr algn="ctr"/>
            <a:r>
              <a:rPr lang="ru-RU" altLang="ru-RU" sz="3200" i="1">
                <a:effectLst>
                  <a:outerShdw blurRad="38100" dist="38100" dir="2700000" algn="tl">
                    <a:srgbClr val="FFFFFF"/>
                  </a:outerShdw>
                </a:effectLst>
              </a:rPr>
              <a:t>растительных</a:t>
            </a:r>
          </a:p>
          <a:p>
            <a:pPr algn="ctr"/>
            <a:r>
              <a:rPr lang="ru-RU" altLang="ru-RU" sz="3200" i="1">
                <a:effectLst>
                  <a:outerShdw blurRad="38100" dist="38100" dir="2700000" algn="tl">
                    <a:srgbClr val="FFFFFF"/>
                  </a:outerShdw>
                </a:effectLst>
              </a:rPr>
              <a:t>сообществ</a:t>
            </a:r>
          </a:p>
        </p:txBody>
      </p:sp>
      <p:sp>
        <p:nvSpPr>
          <p:cNvPr id="58376" name="Rectangle 8">
            <a:extLst>
              <a:ext uri="{FF2B5EF4-FFF2-40B4-BE49-F238E27FC236}">
                <a16:creationId xmlns:a16="http://schemas.microsoft.com/office/drawing/2014/main" id="{879C8ADF-BFD4-4D37-9FCD-95566C8C1C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3357563"/>
            <a:ext cx="4176713" cy="28797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200" i="1">
                <a:effectLst>
                  <a:outerShdw blurRad="38100" dist="38100" dir="2700000" algn="tl">
                    <a:srgbClr val="FFFFFF"/>
                  </a:outerShdw>
                </a:effectLst>
              </a:rPr>
              <a:t>характеризуют</a:t>
            </a:r>
          </a:p>
          <a:p>
            <a:pPr algn="ctr"/>
            <a:r>
              <a:rPr lang="ru-RU" altLang="ru-RU" sz="3200" i="1">
                <a:effectLst>
                  <a:outerShdw blurRad="38100" dist="38100" dir="2700000" algn="tl">
                    <a:srgbClr val="FFFFFF"/>
                  </a:outerShdw>
                </a:effectLst>
              </a:rPr>
              <a:t> горизонтальное</a:t>
            </a:r>
          </a:p>
          <a:p>
            <a:pPr algn="ctr"/>
            <a:r>
              <a:rPr lang="ru-RU" altLang="ru-RU" sz="3200" i="1">
                <a:effectLst>
                  <a:outerShdw blurRad="38100" dist="38100" dir="2700000" algn="tl">
                    <a:srgbClr val="FFFFFF"/>
                  </a:outerShdw>
                </a:effectLst>
              </a:rPr>
              <a:t>расчленение</a:t>
            </a:r>
          </a:p>
          <a:p>
            <a:pPr algn="ctr"/>
            <a:r>
              <a:rPr lang="ru-RU" altLang="ru-RU" sz="3200" i="1">
                <a:effectLst>
                  <a:outerShdw blurRad="38100" dist="38100" dir="2700000" algn="tl">
                    <a:srgbClr val="FFFFFF"/>
                  </a:outerShdw>
                </a:effectLst>
              </a:rPr>
              <a:t>растительных</a:t>
            </a:r>
          </a:p>
          <a:p>
            <a:pPr algn="ctr"/>
            <a:r>
              <a:rPr lang="ru-RU" altLang="ru-RU" sz="3200" i="1">
                <a:effectLst>
                  <a:outerShdw blurRad="38100" dist="38100" dir="2700000" algn="tl">
                    <a:srgbClr val="FFFFFF"/>
                  </a:outerShdw>
                </a:effectLst>
              </a:rPr>
              <a:t>сообществ</a:t>
            </a:r>
          </a:p>
        </p:txBody>
      </p:sp>
      <p:sp>
        <p:nvSpPr>
          <p:cNvPr id="58377" name="Line 9">
            <a:extLst>
              <a:ext uri="{FF2B5EF4-FFF2-40B4-BE49-F238E27FC236}">
                <a16:creationId xmlns:a16="http://schemas.microsoft.com/office/drawing/2014/main" id="{429AC110-46AD-45C8-8A23-A2DE3B86820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66963" y="1719263"/>
            <a:ext cx="1439862" cy="7191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378" name="Line 10">
            <a:extLst>
              <a:ext uri="{FF2B5EF4-FFF2-40B4-BE49-F238E27FC236}">
                <a16:creationId xmlns:a16="http://schemas.microsoft.com/office/drawing/2014/main" id="{2327480A-7226-4D69-9422-E9FD34C72A83}"/>
              </a:ext>
            </a:extLst>
          </p:cNvPr>
          <p:cNvSpPr>
            <a:spLocks noChangeShapeType="1"/>
          </p:cNvSpPr>
          <p:nvPr/>
        </p:nvSpPr>
        <p:spPr bwMode="auto">
          <a:xfrm>
            <a:off x="5292725" y="1719263"/>
            <a:ext cx="1439863" cy="6746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8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8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8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3" grpId="0" animBg="1"/>
      <p:bldP spid="58374" grpId="0" animBg="1"/>
      <p:bldP spid="58375" grpId="0" animBg="1"/>
      <p:bldP spid="58376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64C6073-82BA-4D52-89E5-EBEFF4AB079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1560" y="404664"/>
            <a:ext cx="7992888" cy="5904656"/>
          </a:xfrm>
        </p:spPr>
        <p:txBody>
          <a:bodyPr>
            <a:normAutofit fontScale="62500" lnSpcReduction="20000"/>
          </a:bodyPr>
          <a:lstStyle/>
          <a:p>
            <a:pPr marL="45720" indent="0" algn="ctr">
              <a:buNone/>
            </a:pPr>
            <a:r>
              <a:rPr lang="ru-RU" sz="3200" b="1" dirty="0" err="1">
                <a:solidFill>
                  <a:schemeClr val="accent4">
                    <a:lumMod val="50000"/>
                  </a:schemeClr>
                </a:solidFill>
              </a:rPr>
              <a:t>Фитоценоздардың</a:t>
            </a: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4">
                    <a:lumMod val="50000"/>
                  </a:schemeClr>
                </a:solidFill>
              </a:rPr>
              <a:t>тік</a:t>
            </a: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4">
                    <a:lumMod val="50000"/>
                  </a:schemeClr>
                </a:solidFill>
              </a:rPr>
              <a:t>құрылымы</a:t>
            </a:r>
            <a:endParaRPr lang="ru-RU" sz="3200" b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sz="3200" dirty="0"/>
          </a:p>
          <a:p>
            <a:pPr marL="45720" indent="0" algn="just">
              <a:buNone/>
            </a:pPr>
            <a:r>
              <a:rPr lang="ru-RU" sz="3200" dirty="0" err="1"/>
              <a:t>Фитоценоздардың</a:t>
            </a:r>
            <a:r>
              <a:rPr lang="ru-RU" sz="3200" dirty="0"/>
              <a:t> </a:t>
            </a:r>
            <a:r>
              <a:rPr lang="ru-RU" sz="3200" dirty="0" err="1"/>
              <a:t>тік</a:t>
            </a:r>
            <a:r>
              <a:rPr lang="ru-RU" sz="3200" dirty="0"/>
              <a:t> </a:t>
            </a:r>
            <a:r>
              <a:rPr lang="ru-RU" sz="3200" dirty="0" err="1"/>
              <a:t>құрылымы</a:t>
            </a:r>
            <a:r>
              <a:rPr lang="ru-RU" sz="3200" dirty="0"/>
              <a:t> </a:t>
            </a:r>
            <a:r>
              <a:rPr lang="ru-RU" sz="3200" dirty="0" err="1"/>
              <a:t>өсімдік</a:t>
            </a:r>
            <a:r>
              <a:rPr lang="ru-RU" sz="3200" dirty="0"/>
              <a:t> </a:t>
            </a:r>
            <a:r>
              <a:rPr lang="ru-RU" sz="3200" dirty="0" err="1"/>
              <a:t>мүшелері</a:t>
            </a:r>
            <a:r>
              <a:rPr lang="ru-RU" sz="3200" dirty="0"/>
              <a:t> </a:t>
            </a:r>
            <a:r>
              <a:rPr lang="ru-RU" sz="3200" dirty="0" err="1"/>
              <a:t>орналасқан</a:t>
            </a:r>
            <a:r>
              <a:rPr lang="ru-RU" sz="3200" dirty="0"/>
              <a:t> </a:t>
            </a:r>
            <a:r>
              <a:rPr lang="ru-RU" sz="3200" dirty="0" err="1"/>
              <a:t>ортаның</a:t>
            </a:r>
            <a:r>
              <a:rPr lang="ru-RU" sz="3200" dirty="0"/>
              <a:t> </a:t>
            </a:r>
            <a:r>
              <a:rPr lang="ru-RU" sz="3200" dirty="0" err="1"/>
              <a:t>көлемімен</a:t>
            </a:r>
            <a:r>
              <a:rPr lang="ru-RU" sz="3200" dirty="0"/>
              <a:t>, </a:t>
            </a:r>
            <a:r>
              <a:rPr lang="ru-RU" sz="3200" dirty="0" err="1"/>
              <a:t>олардың</a:t>
            </a:r>
            <a:r>
              <a:rPr lang="ru-RU" sz="3200" dirty="0"/>
              <a:t> </a:t>
            </a:r>
            <a:r>
              <a:rPr lang="ru-RU" sz="3200" dirty="0" err="1"/>
              <a:t>массасының</a:t>
            </a:r>
            <a:r>
              <a:rPr lang="ru-RU" sz="3200" dirty="0"/>
              <a:t> </a:t>
            </a:r>
            <a:r>
              <a:rPr lang="ru-RU" sz="3200" dirty="0" err="1"/>
              <a:t>қоршаған</a:t>
            </a:r>
            <a:r>
              <a:rPr lang="ru-RU" sz="3200" dirty="0"/>
              <a:t> </a:t>
            </a:r>
            <a:r>
              <a:rPr lang="ru-RU" sz="3200" dirty="0" err="1"/>
              <a:t>ортаның</a:t>
            </a:r>
            <a:r>
              <a:rPr lang="ru-RU" sz="3200" dirty="0"/>
              <a:t> </a:t>
            </a:r>
            <a:r>
              <a:rPr lang="ru-RU" sz="3200" dirty="0" err="1"/>
              <a:t>жеке</a:t>
            </a:r>
            <a:r>
              <a:rPr lang="ru-RU" sz="3200" dirty="0"/>
              <a:t> </a:t>
            </a:r>
            <a:r>
              <a:rPr lang="ru-RU" sz="3200" dirty="0" err="1"/>
              <a:t>горизонттарында</a:t>
            </a:r>
            <a:r>
              <a:rPr lang="ru-RU" sz="3200" dirty="0"/>
              <a:t> </a:t>
            </a:r>
            <a:r>
              <a:rPr lang="ru-RU" sz="3200" dirty="0" err="1"/>
              <a:t>орналасу</a:t>
            </a:r>
            <a:r>
              <a:rPr lang="ru-RU" sz="3200" dirty="0"/>
              <a:t> </a:t>
            </a:r>
            <a:r>
              <a:rPr lang="ru-RU" sz="3200" dirty="0" err="1"/>
              <a:t>ерекшеліктерімен</a:t>
            </a:r>
            <a:r>
              <a:rPr lang="ru-RU" sz="3200" dirty="0"/>
              <a:t>, </a:t>
            </a:r>
            <a:r>
              <a:rPr lang="ru-RU" sz="3200" dirty="0" err="1"/>
              <a:t>қоршаған</a:t>
            </a:r>
            <a:r>
              <a:rPr lang="ru-RU" sz="3200" dirty="0"/>
              <a:t> </a:t>
            </a:r>
            <a:r>
              <a:rPr lang="ru-RU" sz="3200" dirty="0" err="1"/>
              <a:t>ортамен</a:t>
            </a:r>
            <a:r>
              <a:rPr lang="ru-RU" sz="3200" dirty="0"/>
              <a:t> </a:t>
            </a:r>
            <a:r>
              <a:rPr lang="ru-RU" sz="3200" dirty="0" err="1"/>
              <a:t>жанасу</a:t>
            </a:r>
            <a:r>
              <a:rPr lang="ru-RU" sz="3200" dirty="0"/>
              <a:t> </a:t>
            </a:r>
            <a:r>
              <a:rPr lang="ru-RU" sz="3200" dirty="0" err="1"/>
              <a:t>бетімен</a:t>
            </a:r>
            <a:r>
              <a:rPr lang="ru-RU" sz="3200" dirty="0"/>
              <a:t> </a:t>
            </a:r>
            <a:r>
              <a:rPr lang="ru-RU" sz="3200" dirty="0" err="1"/>
              <a:t>сипатталады</a:t>
            </a:r>
            <a:r>
              <a:rPr lang="ru-RU" sz="3200" dirty="0"/>
              <a:t>.</a:t>
            </a:r>
          </a:p>
          <a:p>
            <a:pPr marL="45720" indent="0" algn="just">
              <a:buNone/>
            </a:pPr>
            <a:endParaRPr lang="ru-RU" sz="3200" dirty="0"/>
          </a:p>
          <a:p>
            <a:pPr marL="45720" indent="0">
              <a:buNone/>
            </a:pPr>
            <a:r>
              <a:rPr lang="ru-RU" sz="3200" dirty="0" err="1"/>
              <a:t>Тегіс</a:t>
            </a:r>
            <a:r>
              <a:rPr lang="ru-RU" sz="3200" dirty="0"/>
              <a:t> </a:t>
            </a:r>
            <a:r>
              <a:rPr lang="ru-RU" sz="3200" dirty="0" err="1"/>
              <a:t>ауысулармен</a:t>
            </a:r>
            <a:r>
              <a:rPr lang="ru-RU" sz="3200" dirty="0"/>
              <a:t> </a:t>
            </a:r>
            <a:r>
              <a:rPr lang="ru-RU" sz="3200" dirty="0" err="1"/>
              <a:t>байланысты</a:t>
            </a:r>
            <a:r>
              <a:rPr lang="ru-RU" sz="3200" dirty="0"/>
              <a:t> </a:t>
            </a:r>
            <a:r>
              <a:rPr lang="ru-RU" sz="3200" dirty="0" err="1"/>
              <a:t>екі</a:t>
            </a:r>
            <a:r>
              <a:rPr lang="ru-RU" sz="3200" dirty="0"/>
              <a:t> </a:t>
            </a:r>
            <a:r>
              <a:rPr lang="ru-RU" sz="3200" dirty="0" err="1"/>
              <a:t>полярлық</a:t>
            </a:r>
            <a:r>
              <a:rPr lang="ru-RU" sz="3200" dirty="0"/>
              <a:t> </a:t>
            </a:r>
            <a:r>
              <a:rPr lang="ru-RU" sz="3200" dirty="0" err="1"/>
              <a:t>нұсқа</a:t>
            </a:r>
            <a:r>
              <a:rPr lang="ru-RU" sz="3200" dirty="0"/>
              <a:t> </a:t>
            </a:r>
            <a:r>
              <a:rPr lang="ru-RU" sz="3200" dirty="0" err="1"/>
              <a:t>мүмкін</a:t>
            </a:r>
            <a:r>
              <a:rPr lang="ru-RU" sz="3200" dirty="0"/>
              <a:t>: </a:t>
            </a:r>
          </a:p>
          <a:p>
            <a:pPr marL="45720" indent="0">
              <a:buNone/>
            </a:pPr>
            <a:endParaRPr lang="ru-RU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/>
              <a:t> </a:t>
            </a:r>
            <a:r>
              <a:rPr lang="ru-RU" sz="3200" dirty="0" err="1"/>
              <a:t>деңгей</a:t>
            </a:r>
            <a:r>
              <a:rPr lang="ru-RU" sz="3200" dirty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/>
              <a:t> </a:t>
            </a:r>
            <a:r>
              <a:rPr lang="ru-RU" sz="3200" dirty="0" err="1"/>
              <a:t>тік</a:t>
            </a:r>
            <a:r>
              <a:rPr lang="ru-RU" sz="3200" dirty="0"/>
              <a:t> континуум.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3200" dirty="0"/>
          </a:p>
          <a:p>
            <a:pPr marL="45720" indent="0" algn="just">
              <a:buNone/>
            </a:pPr>
            <a:r>
              <a:rPr lang="ru-RU" sz="3200" b="1" dirty="0" err="1">
                <a:solidFill>
                  <a:schemeClr val="accent4">
                    <a:lumMod val="50000"/>
                  </a:schemeClr>
                </a:solidFill>
              </a:rPr>
              <a:t>Өсімдік</a:t>
            </a: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 континуумы </a:t>
            </a:r>
            <a:r>
              <a:rPr lang="ru-RU" sz="3200" dirty="0"/>
              <a:t>- </a:t>
            </a:r>
            <a:r>
              <a:rPr lang="ru-RU" sz="3200" dirty="0" err="1"/>
              <a:t>өсімдіктердің</a:t>
            </a:r>
            <a:r>
              <a:rPr lang="ru-RU" sz="3200" dirty="0"/>
              <a:t> </a:t>
            </a:r>
            <a:r>
              <a:rPr lang="ru-RU" sz="3200" dirty="0" err="1"/>
              <a:t>үздіксіз</a:t>
            </a:r>
            <a:r>
              <a:rPr lang="ru-RU" sz="3200" dirty="0"/>
              <a:t> </a:t>
            </a:r>
            <a:r>
              <a:rPr lang="ru-RU" sz="3200" dirty="0" err="1"/>
              <a:t>жабын</a:t>
            </a:r>
            <a:r>
              <a:rPr lang="ru-RU" sz="3200" dirty="0"/>
              <a:t> </a:t>
            </a:r>
            <a:r>
              <a:rPr lang="ru-RU" sz="3200" dirty="0" err="1"/>
              <a:t>түрінде</a:t>
            </a:r>
            <a:r>
              <a:rPr lang="ru-RU" sz="3200" dirty="0"/>
              <a:t> </a:t>
            </a:r>
            <a:r>
              <a:rPr lang="ru-RU" sz="3200" dirty="0" err="1"/>
              <a:t>өмір</a:t>
            </a:r>
            <a:r>
              <a:rPr lang="ru-RU" sz="3200" dirty="0"/>
              <a:t> </a:t>
            </a:r>
            <a:r>
              <a:rPr lang="ru-RU" sz="3200" dirty="0" err="1"/>
              <a:t>сүру</a:t>
            </a:r>
            <a:r>
              <a:rPr lang="ru-RU" sz="3200" dirty="0"/>
              <a:t> </a:t>
            </a:r>
            <a:r>
              <a:rPr lang="ru-RU" sz="3200" dirty="0" err="1"/>
              <a:t>қасиеті</a:t>
            </a:r>
            <a:r>
              <a:rPr lang="ru-RU" sz="3200" dirty="0"/>
              <a:t>. </a:t>
            </a:r>
            <a:r>
              <a:rPr lang="ru-RU" sz="3200" dirty="0" err="1"/>
              <a:t>Бұл</a:t>
            </a:r>
            <a:r>
              <a:rPr lang="ru-RU" sz="3200" dirty="0"/>
              <a:t> </a:t>
            </a:r>
            <a:r>
              <a:rPr lang="ru-RU" sz="3200" dirty="0" err="1"/>
              <a:t>қоршаған</a:t>
            </a:r>
            <a:r>
              <a:rPr lang="ru-RU" sz="3200" dirty="0"/>
              <a:t> орта </a:t>
            </a:r>
            <a:r>
              <a:rPr lang="ru-RU" sz="3200" dirty="0" err="1"/>
              <a:t>жағдайларының</a:t>
            </a:r>
            <a:r>
              <a:rPr lang="ru-RU" sz="3200" dirty="0"/>
              <a:t> </a:t>
            </a:r>
            <a:r>
              <a:rPr lang="ru-RU" sz="3200" dirty="0" err="1"/>
              <a:t>біртіндеп</a:t>
            </a:r>
            <a:r>
              <a:rPr lang="ru-RU" sz="3200" dirty="0"/>
              <a:t> </a:t>
            </a:r>
            <a:r>
              <a:rPr lang="ru-RU" sz="3200" dirty="0" err="1"/>
              <a:t>өзгеруімен</a:t>
            </a:r>
            <a:r>
              <a:rPr lang="ru-RU" sz="3200" dirty="0"/>
              <a:t> </a:t>
            </a:r>
            <a:r>
              <a:rPr lang="ru-RU" sz="3200" dirty="0" err="1"/>
              <a:t>өсімдіктер</a:t>
            </a:r>
            <a:r>
              <a:rPr lang="ru-RU" sz="3200" dirty="0"/>
              <a:t> </a:t>
            </a:r>
            <a:r>
              <a:rPr lang="ru-RU" sz="3200" dirty="0" err="1"/>
              <a:t>қауымдастықтарының</a:t>
            </a:r>
            <a:r>
              <a:rPr lang="ru-RU" sz="3200" dirty="0"/>
              <a:t> </a:t>
            </a:r>
            <a:r>
              <a:rPr lang="ru-RU" sz="3200" dirty="0" err="1"/>
              <a:t>бір-біріне</a:t>
            </a:r>
            <a:r>
              <a:rPr lang="ru-RU" sz="3200" dirty="0"/>
              <a:t> </a:t>
            </a:r>
            <a:r>
              <a:rPr lang="ru-RU" sz="3200" dirty="0" err="1"/>
              <a:t>біртіндеп</a:t>
            </a:r>
            <a:r>
              <a:rPr lang="ru-RU" sz="3200" dirty="0"/>
              <a:t> </a:t>
            </a:r>
            <a:r>
              <a:rPr lang="ru-RU" sz="3200" dirty="0" err="1"/>
              <a:t>ауысуында</a:t>
            </a:r>
            <a:r>
              <a:rPr lang="ru-RU" sz="3200" dirty="0"/>
              <a:t> </a:t>
            </a:r>
            <a:r>
              <a:rPr lang="ru-RU" sz="3200" dirty="0" err="1"/>
              <a:t>көрінеді</a:t>
            </a:r>
            <a:r>
              <a:rPr lang="ru-RU" sz="3200" dirty="0"/>
              <a:t>.</a:t>
            </a:r>
          </a:p>
          <a:p>
            <a:pPr marL="45720" indent="0">
              <a:buNone/>
            </a:pPr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950051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4">
            <a:extLst>
              <a:ext uri="{FF2B5EF4-FFF2-40B4-BE49-F238E27FC236}">
                <a16:creationId xmlns:a16="http://schemas.microsoft.com/office/drawing/2014/main" id="{FCAF7703-A792-4B5F-BC4D-CAF186B1AB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260350"/>
            <a:ext cx="5976938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4000" b="1">
                <a:effectLst>
                  <a:outerShdw blurRad="38100" dist="38100" dir="2700000" algn="tl">
                    <a:srgbClr val="FFFFFF"/>
                  </a:outerShdw>
                </a:effectLst>
              </a:rPr>
              <a:t>Вертикальная </a:t>
            </a:r>
          </a:p>
          <a:p>
            <a:pPr algn="ctr"/>
            <a:r>
              <a:rPr lang="ru-RU" altLang="ru-RU" sz="4000" b="1">
                <a:effectLst>
                  <a:outerShdw blurRad="38100" dist="38100" dir="2700000" algn="tl">
                    <a:srgbClr val="FFFFFF"/>
                  </a:outerShdw>
                </a:effectLst>
              </a:rPr>
              <a:t>структура </a:t>
            </a:r>
          </a:p>
          <a:p>
            <a:pPr algn="ctr"/>
            <a:r>
              <a:rPr lang="ru-RU" altLang="ru-RU" sz="4000" b="1">
                <a:effectLst>
                  <a:outerShdw blurRad="38100" dist="38100" dir="2700000" algn="tl">
                    <a:srgbClr val="FFFFFF"/>
                  </a:outerShdw>
                </a:effectLst>
              </a:rPr>
              <a:t>фитоценоза</a:t>
            </a:r>
          </a:p>
        </p:txBody>
      </p:sp>
      <p:sp>
        <p:nvSpPr>
          <p:cNvPr id="60421" name="Line 5">
            <a:extLst>
              <a:ext uri="{FF2B5EF4-FFF2-40B4-BE49-F238E27FC236}">
                <a16:creationId xmlns:a16="http://schemas.microsoft.com/office/drawing/2014/main" id="{BD0D0B66-A551-43EE-811F-EA70C5C35FF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92500" y="2276475"/>
            <a:ext cx="1150938" cy="1223963"/>
          </a:xfrm>
          <a:prstGeom prst="line">
            <a:avLst/>
          </a:prstGeom>
          <a:noFill/>
          <a:ln w="76200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0422" name="Oval 6">
            <a:extLst>
              <a:ext uri="{FF2B5EF4-FFF2-40B4-BE49-F238E27FC236}">
                <a16:creationId xmlns:a16="http://schemas.microsoft.com/office/drawing/2014/main" id="{C9C55CF7-41E3-4549-B41B-FED336FBB4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3933825"/>
            <a:ext cx="3384550" cy="187166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600"/>
              <a:t>ярусность</a:t>
            </a:r>
          </a:p>
        </p:txBody>
      </p:sp>
      <p:sp>
        <p:nvSpPr>
          <p:cNvPr id="60423" name="Oval 7">
            <a:extLst>
              <a:ext uri="{FF2B5EF4-FFF2-40B4-BE49-F238E27FC236}">
                <a16:creationId xmlns:a16="http://schemas.microsoft.com/office/drawing/2014/main" id="{F9F2CDA5-3D66-417A-9BCF-BD628D0A3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163" y="3789363"/>
            <a:ext cx="3384550" cy="194468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600"/>
              <a:t>вертикальный</a:t>
            </a:r>
          </a:p>
          <a:p>
            <a:pPr algn="ctr"/>
            <a:r>
              <a:rPr lang="ru-RU" altLang="ru-RU" sz="3600"/>
              <a:t>континуум</a:t>
            </a:r>
          </a:p>
        </p:txBody>
      </p:sp>
      <p:sp>
        <p:nvSpPr>
          <p:cNvPr id="60424" name="Line 8">
            <a:extLst>
              <a:ext uri="{FF2B5EF4-FFF2-40B4-BE49-F238E27FC236}">
                <a16:creationId xmlns:a16="http://schemas.microsoft.com/office/drawing/2014/main" id="{C06C21B2-EB87-45C0-BF0F-625AE4F0382F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3438" y="2276475"/>
            <a:ext cx="1081087" cy="1223963"/>
          </a:xfrm>
          <a:prstGeom prst="line">
            <a:avLst/>
          </a:prstGeom>
          <a:noFill/>
          <a:ln w="76200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0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0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0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0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60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0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60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0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2" grpId="0" animBg="1"/>
      <p:bldP spid="60423" grpId="0" animBg="1"/>
      <p:bldP spid="60423" grpId="1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6D73961-1AC9-41EB-B59E-FB1718F1BA24}"/>
              </a:ext>
            </a:extLst>
          </p:cNvPr>
          <p:cNvSpPr/>
          <p:nvPr/>
        </p:nvSpPr>
        <p:spPr>
          <a:xfrm>
            <a:off x="899592" y="476672"/>
            <a:ext cx="70567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/>
              <a:t>Деңгей</a:t>
            </a:r>
            <a:r>
              <a:rPr lang="ru-RU" sz="2000" dirty="0"/>
              <a:t> (</a:t>
            </a:r>
            <a:r>
              <a:rPr lang="ru-RU" sz="2000" dirty="0" err="1"/>
              <a:t>ярустык</a:t>
            </a:r>
            <a:r>
              <a:rPr lang="ru-RU" sz="2000" dirty="0"/>
              <a:t>) </a:t>
            </a:r>
            <a:r>
              <a:rPr lang="ru-RU" sz="2000" dirty="0" err="1"/>
              <a:t>туралы</a:t>
            </a:r>
            <a:r>
              <a:rPr lang="ru-RU" sz="2000" dirty="0"/>
              <a:t> </a:t>
            </a:r>
            <a:r>
              <a:rPr lang="ru-RU" sz="2000" dirty="0" err="1"/>
              <a:t>идеялар</a:t>
            </a:r>
            <a:r>
              <a:rPr lang="ru-RU" sz="2000" dirty="0"/>
              <a:t> </a:t>
            </a:r>
            <a:r>
              <a:rPr lang="en-US" sz="2000" dirty="0"/>
              <a:t>XIX </a:t>
            </a:r>
            <a:r>
              <a:rPr lang="ru-RU" sz="2000" dirty="0" err="1"/>
              <a:t>ғасырдың</a:t>
            </a:r>
            <a:r>
              <a:rPr lang="ru-RU" sz="2000" dirty="0"/>
              <a:t> </a:t>
            </a:r>
            <a:r>
              <a:rPr lang="ru-RU" sz="2000" dirty="0" err="1"/>
              <a:t>аяғы</a:t>
            </a:r>
            <a:r>
              <a:rPr lang="ru-RU" sz="2000" dirty="0"/>
              <a:t> мен ХХ </a:t>
            </a:r>
            <a:r>
              <a:rPr lang="ru-RU" sz="2000" dirty="0" err="1"/>
              <a:t>ғасырдың</a:t>
            </a:r>
            <a:r>
              <a:rPr lang="ru-RU" sz="2000" dirty="0"/>
              <a:t> </a:t>
            </a:r>
            <a:r>
              <a:rPr lang="ru-RU" sz="2000" dirty="0" err="1"/>
              <a:t>басында</a:t>
            </a:r>
            <a:r>
              <a:rPr lang="ru-RU" sz="2000" dirty="0"/>
              <a:t> </a:t>
            </a:r>
            <a:r>
              <a:rPr lang="ru-RU" sz="2000" dirty="0" err="1"/>
              <a:t>қоңыржай</a:t>
            </a:r>
            <a:r>
              <a:rPr lang="ru-RU" sz="2000" dirty="0"/>
              <a:t> </a:t>
            </a:r>
            <a:r>
              <a:rPr lang="ru-RU" sz="2000" dirty="0" err="1"/>
              <a:t>аймақтың</a:t>
            </a:r>
            <a:r>
              <a:rPr lang="ru-RU" sz="2000" dirty="0"/>
              <a:t> </a:t>
            </a:r>
            <a:r>
              <a:rPr lang="ru-RU" sz="2000" dirty="0" err="1"/>
              <a:t>бореалды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жапырақты</a:t>
            </a:r>
            <a:r>
              <a:rPr lang="ru-RU" sz="2000" dirty="0"/>
              <a:t> </a:t>
            </a:r>
            <a:r>
              <a:rPr lang="ru-RU" sz="2000" dirty="0" err="1"/>
              <a:t>ормандарын</a:t>
            </a:r>
            <a:r>
              <a:rPr lang="ru-RU" sz="2000" dirty="0"/>
              <a:t> </a:t>
            </a:r>
            <a:r>
              <a:rPr lang="ru-RU" sz="2000" dirty="0" err="1"/>
              <a:t>зерттеген</a:t>
            </a:r>
            <a:r>
              <a:rPr lang="ru-RU" sz="2000" dirty="0"/>
              <a:t> </a:t>
            </a:r>
            <a:r>
              <a:rPr lang="ru-RU" sz="2000" dirty="0" err="1"/>
              <a:t>фитоценологтардың</a:t>
            </a:r>
            <a:r>
              <a:rPr lang="ru-RU" sz="2000" dirty="0"/>
              <a:t> </a:t>
            </a:r>
            <a:r>
              <a:rPr lang="ru-RU" sz="2000" dirty="0" err="1"/>
              <a:t>еңбектерінде</a:t>
            </a:r>
            <a:r>
              <a:rPr lang="ru-RU" sz="2000" dirty="0"/>
              <a:t> </a:t>
            </a:r>
            <a:r>
              <a:rPr lang="ru-RU" sz="2000" dirty="0" err="1"/>
              <a:t>қалыптасты</a:t>
            </a:r>
            <a:r>
              <a:rPr lang="ru-RU" sz="2000" dirty="0"/>
              <a:t>. </a:t>
            </a:r>
            <a:r>
              <a:rPr lang="ru-RU" sz="2000" dirty="0" err="1"/>
              <a:t>Сонымен</a:t>
            </a:r>
            <a:r>
              <a:rPr lang="ru-RU" sz="2000" dirty="0"/>
              <a:t>, </a:t>
            </a:r>
            <a:r>
              <a:rPr lang="ru-RU" sz="2000" dirty="0" err="1"/>
              <a:t>алғаш</a:t>
            </a:r>
            <a:r>
              <a:rPr lang="ru-RU" sz="2000" dirty="0"/>
              <a:t> </a:t>
            </a:r>
            <a:r>
              <a:rPr lang="ru-RU" sz="2000" dirty="0" err="1"/>
              <a:t>рет</a:t>
            </a:r>
            <a:r>
              <a:rPr lang="ru-RU" sz="2000" dirty="0"/>
              <a:t> 1863 </a:t>
            </a:r>
            <a:r>
              <a:rPr lang="ru-RU" sz="2000" dirty="0" err="1"/>
              <a:t>жылы</a:t>
            </a:r>
            <a:r>
              <a:rPr lang="ru-RU" sz="2000" dirty="0"/>
              <a:t> </a:t>
            </a:r>
            <a:r>
              <a:rPr lang="ru-RU" sz="2000" dirty="0" err="1"/>
              <a:t>австриялық</a:t>
            </a:r>
            <a:r>
              <a:rPr lang="ru-RU" sz="2000" dirty="0"/>
              <a:t> </a:t>
            </a:r>
            <a:r>
              <a:rPr lang="ru-RU" sz="2000" dirty="0" err="1"/>
              <a:t>ғалым</a:t>
            </a:r>
            <a:r>
              <a:rPr lang="ru-RU" sz="2000" dirty="0"/>
              <a:t> </a:t>
            </a:r>
            <a:r>
              <a:rPr lang="ru-RU" sz="2000" b="1" dirty="0" err="1"/>
              <a:t>А.Кернер</a:t>
            </a:r>
            <a:r>
              <a:rPr lang="ru-RU" sz="2000" b="1" dirty="0"/>
              <a:t> </a:t>
            </a:r>
            <a:r>
              <a:rPr lang="ru-RU" sz="2000" dirty="0" err="1"/>
              <a:t>сипаттаған</a:t>
            </a:r>
            <a:r>
              <a:rPr lang="ru-RU" sz="2000" dirty="0"/>
              <a:t>. </a:t>
            </a:r>
            <a:r>
              <a:rPr lang="ru-RU" sz="2000" dirty="0" err="1"/>
              <a:t>Шырша</a:t>
            </a:r>
            <a:r>
              <a:rPr lang="ru-RU" sz="2000" dirty="0"/>
              <a:t> </a:t>
            </a:r>
            <a:r>
              <a:rPr lang="ru-RU" sz="2000" dirty="0" err="1"/>
              <a:t>орманында</a:t>
            </a:r>
            <a:r>
              <a:rPr lang="ru-RU" sz="2000" dirty="0"/>
              <a:t> </a:t>
            </a:r>
            <a:r>
              <a:rPr lang="ru-RU" sz="2000" dirty="0" err="1"/>
              <a:t>ол</a:t>
            </a:r>
            <a:r>
              <a:rPr lang="ru-RU" sz="2000" dirty="0"/>
              <a:t> </a:t>
            </a:r>
            <a:r>
              <a:rPr lang="ru-RU" sz="2000" b="1" dirty="0" err="1">
                <a:solidFill>
                  <a:schemeClr val="accent4">
                    <a:lumMod val="50000"/>
                  </a:schemeClr>
                </a:solidFill>
              </a:rPr>
              <a:t>ағаш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4">
                    <a:lumMod val="50000"/>
                  </a:schemeClr>
                </a:solidFill>
              </a:rPr>
              <a:t>қабатын</a:t>
            </a:r>
            <a:r>
              <a:rPr lang="ru-RU" sz="2000" dirty="0"/>
              <a:t>, </a:t>
            </a:r>
            <a:r>
              <a:rPr lang="ru-RU" sz="2000" b="1" dirty="0" err="1">
                <a:solidFill>
                  <a:schemeClr val="accent4">
                    <a:lumMod val="50000"/>
                  </a:schemeClr>
                </a:solidFill>
              </a:rPr>
              <a:t>папоротникті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b="1" dirty="0" err="1">
                <a:solidFill>
                  <a:schemeClr val="accent4">
                    <a:lumMod val="50000"/>
                  </a:schemeClr>
                </a:solidFill>
              </a:rPr>
              <a:t>мүк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000" dirty="0" err="1"/>
              <a:t>қабатын</a:t>
            </a:r>
            <a:r>
              <a:rPr lang="ru-RU" sz="2000" dirty="0"/>
              <a:t> </a:t>
            </a:r>
            <a:r>
              <a:rPr lang="ru-RU" sz="2000" dirty="0" err="1"/>
              <a:t>анықтады</a:t>
            </a:r>
            <a:r>
              <a:rPr lang="ru-RU" sz="2000" dirty="0"/>
              <a:t>. </a:t>
            </a:r>
            <a:r>
              <a:rPr lang="ru-RU" sz="2000" dirty="0" err="1"/>
              <a:t>Содан</a:t>
            </a:r>
            <a:r>
              <a:rPr lang="ru-RU" sz="2000" dirty="0"/>
              <a:t> </a:t>
            </a:r>
            <a:r>
              <a:rPr lang="ru-RU" sz="2000" dirty="0" err="1"/>
              <a:t>кейін</a:t>
            </a:r>
            <a:r>
              <a:rPr lang="ru-RU" sz="2000" dirty="0"/>
              <a:t> швед </a:t>
            </a:r>
            <a:r>
              <a:rPr lang="ru-RU" sz="2000" dirty="0" err="1"/>
              <a:t>ғалымы</a:t>
            </a:r>
            <a:r>
              <a:rPr lang="ru-RU" sz="2000" dirty="0"/>
              <a:t> Р. </a:t>
            </a:r>
            <a:r>
              <a:rPr lang="ru-RU" sz="2000" dirty="0" err="1"/>
              <a:t>Гульт</a:t>
            </a:r>
            <a:r>
              <a:rPr lang="ru-RU" sz="2000" dirty="0"/>
              <a:t> </a:t>
            </a:r>
            <a:r>
              <a:rPr lang="ru-RU" sz="2000" dirty="0" err="1"/>
              <a:t>Финляндияның</a:t>
            </a:r>
            <a:r>
              <a:rPr lang="ru-RU" sz="2000" dirty="0"/>
              <a:t> </a:t>
            </a:r>
            <a:r>
              <a:rPr lang="ru-RU" sz="2000" dirty="0" err="1"/>
              <a:t>солтүстігіндегі</a:t>
            </a:r>
            <a:r>
              <a:rPr lang="ru-RU" sz="2000" dirty="0"/>
              <a:t> </a:t>
            </a:r>
            <a:r>
              <a:rPr lang="ru-RU" sz="2000" dirty="0" err="1"/>
              <a:t>ормандарда</a:t>
            </a:r>
            <a:r>
              <a:rPr lang="ru-RU" sz="2000" dirty="0"/>
              <a:t> 7 </a:t>
            </a:r>
            <a:r>
              <a:rPr lang="ru-RU" sz="2000" dirty="0" err="1"/>
              <a:t>қабатты</a:t>
            </a:r>
            <a:r>
              <a:rPr lang="ru-RU" sz="2000" dirty="0"/>
              <a:t> </a:t>
            </a:r>
            <a:r>
              <a:rPr lang="ru-RU" sz="2000" dirty="0" err="1"/>
              <a:t>анықтады</a:t>
            </a:r>
            <a:r>
              <a:rPr lang="ru-RU" sz="2000" dirty="0"/>
              <a:t>:</a:t>
            </a:r>
          </a:p>
          <a:p>
            <a:pPr algn="just"/>
            <a:endParaRPr lang="ru-RU" sz="2000" dirty="0"/>
          </a:p>
          <a:p>
            <a:pPr marL="502920" indent="-457200">
              <a:buAutoNum type="arabicPeriod"/>
            </a:pPr>
            <a:r>
              <a:rPr lang="ru-RU" sz="2000" dirty="0" err="1"/>
              <a:t>жоғарғы</a:t>
            </a:r>
            <a:r>
              <a:rPr lang="ru-RU" sz="2000" dirty="0"/>
              <a:t> </a:t>
            </a:r>
            <a:r>
              <a:rPr lang="ru-RU" sz="2000" dirty="0" err="1"/>
              <a:t>ағаш</a:t>
            </a:r>
            <a:r>
              <a:rPr lang="ru-RU" sz="2000" dirty="0"/>
              <a:t> </a:t>
            </a:r>
            <a:r>
              <a:rPr lang="ru-RU" sz="2000" dirty="0" err="1"/>
              <a:t>қабаты</a:t>
            </a:r>
            <a:r>
              <a:rPr lang="ru-RU" sz="2000" dirty="0"/>
              <a:t>; </a:t>
            </a:r>
          </a:p>
          <a:p>
            <a:pPr marL="502920" indent="-457200">
              <a:buAutoNum type="arabicPeriod"/>
            </a:pPr>
            <a:r>
              <a:rPr lang="ru-RU" sz="2000" dirty="0" err="1"/>
              <a:t>төменгі</a:t>
            </a:r>
            <a:r>
              <a:rPr lang="ru-RU" sz="2000" dirty="0"/>
              <a:t> </a:t>
            </a:r>
            <a:r>
              <a:rPr lang="ru-RU" sz="2000" dirty="0" err="1"/>
              <a:t>ағаш</a:t>
            </a:r>
            <a:r>
              <a:rPr lang="ru-RU" sz="2000" dirty="0"/>
              <a:t> </a:t>
            </a:r>
            <a:r>
              <a:rPr lang="ru-RU" sz="2000" dirty="0" err="1"/>
              <a:t>қабаты</a:t>
            </a:r>
            <a:r>
              <a:rPr lang="ru-RU" sz="2000" dirty="0"/>
              <a:t>; </a:t>
            </a:r>
          </a:p>
          <a:p>
            <a:pPr marL="502920" indent="-457200">
              <a:buAutoNum type="arabicPeriod"/>
            </a:pPr>
            <a:r>
              <a:rPr lang="ru-RU" sz="2000" dirty="0"/>
              <a:t>подлесок; </a:t>
            </a:r>
          </a:p>
          <a:p>
            <a:pPr marL="502920" indent="-457200">
              <a:buAutoNum type="arabicPeriod"/>
            </a:pPr>
            <a:r>
              <a:rPr lang="ru-RU" sz="2000" dirty="0" err="1"/>
              <a:t>жоғарғы</a:t>
            </a:r>
            <a:r>
              <a:rPr lang="ru-RU" sz="2000" dirty="0"/>
              <a:t> </a:t>
            </a:r>
            <a:r>
              <a:rPr lang="ru-RU" sz="2000" dirty="0" err="1"/>
              <a:t>шөп</a:t>
            </a:r>
            <a:r>
              <a:rPr lang="ru-RU" sz="2000" dirty="0"/>
              <a:t> </a:t>
            </a:r>
            <a:r>
              <a:rPr lang="ru-RU" sz="2000" dirty="0" err="1"/>
              <a:t>қабаты</a:t>
            </a:r>
            <a:r>
              <a:rPr lang="ru-RU" sz="2000" dirty="0"/>
              <a:t>; </a:t>
            </a:r>
          </a:p>
          <a:p>
            <a:pPr marL="502920" indent="-457200">
              <a:buAutoNum type="arabicPeriod"/>
            </a:pPr>
            <a:r>
              <a:rPr lang="ru-RU" sz="2000" dirty="0" err="1"/>
              <a:t>орташа</a:t>
            </a:r>
            <a:r>
              <a:rPr lang="ru-RU" sz="2000" dirty="0"/>
              <a:t> </a:t>
            </a:r>
            <a:r>
              <a:rPr lang="ru-RU" sz="2000" dirty="0" err="1"/>
              <a:t>шөп</a:t>
            </a:r>
            <a:r>
              <a:rPr lang="ru-RU" sz="2000" dirty="0"/>
              <a:t> </a:t>
            </a:r>
            <a:r>
              <a:rPr lang="ru-RU" sz="2000" dirty="0" err="1"/>
              <a:t>деңгейі</a:t>
            </a:r>
            <a:r>
              <a:rPr lang="ru-RU" sz="2000" dirty="0"/>
              <a:t>;</a:t>
            </a:r>
          </a:p>
          <a:p>
            <a:pPr marL="502920" indent="-457200">
              <a:buAutoNum type="arabicPeriod"/>
            </a:pPr>
            <a:r>
              <a:rPr lang="ru-RU" sz="2000" dirty="0" err="1"/>
              <a:t>төменгі</a:t>
            </a:r>
            <a:r>
              <a:rPr lang="ru-RU" sz="2000" dirty="0"/>
              <a:t> </a:t>
            </a:r>
            <a:r>
              <a:rPr lang="ru-RU" sz="2000" dirty="0" err="1"/>
              <a:t>шөп</a:t>
            </a:r>
            <a:r>
              <a:rPr lang="ru-RU" sz="2000" dirty="0"/>
              <a:t> </a:t>
            </a:r>
            <a:r>
              <a:rPr lang="ru-RU" sz="2000" dirty="0" err="1"/>
              <a:t>қабаты</a:t>
            </a:r>
            <a:r>
              <a:rPr lang="ru-RU" sz="2000" dirty="0"/>
              <a:t>; </a:t>
            </a:r>
          </a:p>
          <a:p>
            <a:pPr marL="502920" indent="-457200">
              <a:buAutoNum type="arabicPeriod"/>
            </a:pPr>
            <a:r>
              <a:rPr lang="ru-RU" sz="2000" dirty="0"/>
              <a:t>жер </a:t>
            </a:r>
            <a:r>
              <a:rPr lang="ru-RU" sz="2000" dirty="0" err="1"/>
              <a:t>үсті</a:t>
            </a:r>
            <a:r>
              <a:rPr lang="ru-RU" sz="2000" dirty="0"/>
              <a:t> </a:t>
            </a:r>
            <a:r>
              <a:rPr lang="ru-RU" sz="2000" dirty="0" err="1"/>
              <a:t>деңгейі</a:t>
            </a:r>
            <a:r>
              <a:rPr lang="ru-RU" sz="2000" dirty="0"/>
              <a:t>.</a:t>
            </a:r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604146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8" name="Picture 10" descr="j0293828">
            <a:extLst>
              <a:ext uri="{FF2B5EF4-FFF2-40B4-BE49-F238E27FC236}">
                <a16:creationId xmlns:a16="http://schemas.microsoft.com/office/drawing/2014/main" id="{6C77E03E-05D5-4262-998C-46B8FE73E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908050"/>
            <a:ext cx="1744662" cy="183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106" name="plant">
            <a:extLst>
              <a:ext uri="{FF2B5EF4-FFF2-40B4-BE49-F238E27FC236}">
                <a16:creationId xmlns:a16="http://schemas.microsoft.com/office/drawing/2014/main" id="{E5716362-71D8-4648-AE7C-DADA3506E01D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0" y="4959350"/>
            <a:ext cx="946150" cy="1214438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grpSp>
        <p:nvGrpSpPr>
          <p:cNvPr id="89170" name="Group 82">
            <a:extLst>
              <a:ext uri="{FF2B5EF4-FFF2-40B4-BE49-F238E27FC236}">
                <a16:creationId xmlns:a16="http://schemas.microsoft.com/office/drawing/2014/main" id="{14DE0097-7FF0-44DD-AA02-68994D6CA96B}"/>
              </a:ext>
            </a:extLst>
          </p:cNvPr>
          <p:cNvGrpSpPr>
            <a:grpSpLocks/>
          </p:cNvGrpSpPr>
          <p:nvPr/>
        </p:nvGrpSpPr>
        <p:grpSpPr bwMode="auto">
          <a:xfrm>
            <a:off x="569842" y="908050"/>
            <a:ext cx="6435725" cy="5376863"/>
            <a:chOff x="158" y="700"/>
            <a:chExt cx="4508" cy="3387"/>
          </a:xfrm>
        </p:grpSpPr>
        <p:sp>
          <p:nvSpPr>
            <p:cNvPr id="89092" name="Tree">
              <a:extLst>
                <a:ext uri="{FF2B5EF4-FFF2-40B4-BE49-F238E27FC236}">
                  <a16:creationId xmlns:a16="http://schemas.microsoft.com/office/drawing/2014/main" id="{7C573578-C930-4FE2-AA1C-7FFD115E225C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243" y="1224"/>
              <a:ext cx="620" cy="2750"/>
            </a:xfrm>
            <a:custGeom>
              <a:avLst/>
              <a:gdLst>
                <a:gd name="G0" fmla="+- 0 0 0"/>
                <a:gd name="G1" fmla="*/ 14979 1 3"/>
                <a:gd name="G2" fmla="*/ 14979 2 3"/>
                <a:gd name="G3" fmla="+- 14979 0 0"/>
                <a:gd name="T0" fmla="*/ 10800 w 21600"/>
                <a:gd name="T1" fmla="*/ 0 h 21600"/>
                <a:gd name="T2" fmla="*/ 6171 w 21600"/>
                <a:gd name="T3" fmla="*/ 4993 h 21600"/>
                <a:gd name="T4" fmla="*/ 3086 w 21600"/>
                <a:gd name="T5" fmla="*/ 9986 h 21600"/>
                <a:gd name="T6" fmla="*/ 0 w 21600"/>
                <a:gd name="T7" fmla="*/ 14979 h 21600"/>
                <a:gd name="T8" fmla="*/ 15429 w 21600"/>
                <a:gd name="T9" fmla="*/ 4993 h 21600"/>
                <a:gd name="T10" fmla="*/ 18514 w 21600"/>
                <a:gd name="T11" fmla="*/ 9986 h 21600"/>
                <a:gd name="T12" fmla="*/ 21600 w 21600"/>
                <a:gd name="T13" fmla="*/ 14979 h 21600"/>
                <a:gd name="T14" fmla="*/ 17694720 60000 65536"/>
                <a:gd name="T15" fmla="*/ 11796480 60000 65536"/>
                <a:gd name="T16" fmla="*/ 11796480 60000 65536"/>
                <a:gd name="T17" fmla="*/ 11796480 60000 65536"/>
                <a:gd name="T18" fmla="*/ 0 60000 65536"/>
                <a:gd name="T19" fmla="*/ 0 60000 65536"/>
                <a:gd name="T20" fmla="*/ 0 60000 65536"/>
                <a:gd name="T21" fmla="*/ 761 w 21600"/>
                <a:gd name="T22" fmla="*/ 22454 h 21600"/>
                <a:gd name="T23" fmla="*/ 21069 w 21600"/>
                <a:gd name="T24" fmla="*/ 28282 h 216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600" h="21600">
                  <a:moveTo>
                    <a:pt x="0" y="14979"/>
                  </a:moveTo>
                  <a:lnTo>
                    <a:pt x="9257" y="14979"/>
                  </a:lnTo>
                  <a:lnTo>
                    <a:pt x="9257" y="21600"/>
                  </a:lnTo>
                  <a:lnTo>
                    <a:pt x="12343" y="21600"/>
                  </a:lnTo>
                  <a:lnTo>
                    <a:pt x="12343" y="14979"/>
                  </a:lnTo>
                  <a:lnTo>
                    <a:pt x="21600" y="14979"/>
                  </a:lnTo>
                  <a:lnTo>
                    <a:pt x="12343" y="9986"/>
                  </a:lnTo>
                  <a:lnTo>
                    <a:pt x="18514" y="9986"/>
                  </a:lnTo>
                  <a:lnTo>
                    <a:pt x="12343" y="4993"/>
                  </a:lnTo>
                  <a:lnTo>
                    <a:pt x="15429" y="4993"/>
                  </a:lnTo>
                  <a:lnTo>
                    <a:pt x="10800" y="0"/>
                  </a:lnTo>
                  <a:lnTo>
                    <a:pt x="6171" y="4993"/>
                  </a:lnTo>
                  <a:lnTo>
                    <a:pt x="9257" y="4993"/>
                  </a:lnTo>
                  <a:lnTo>
                    <a:pt x="3086" y="9986"/>
                  </a:lnTo>
                  <a:lnTo>
                    <a:pt x="9257" y="9986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</a:pPr>
              <a:endParaRPr lang="ru-RU" altLang="ru-RU" sz="32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89093" name="Tree">
              <a:extLst>
                <a:ext uri="{FF2B5EF4-FFF2-40B4-BE49-F238E27FC236}">
                  <a16:creationId xmlns:a16="http://schemas.microsoft.com/office/drawing/2014/main" id="{9CDF9882-D177-467F-ACD7-CD1E9E3B10F8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1292" y="700"/>
              <a:ext cx="620" cy="3274"/>
            </a:xfrm>
            <a:custGeom>
              <a:avLst/>
              <a:gdLst>
                <a:gd name="G0" fmla="+- 0 0 0"/>
                <a:gd name="G1" fmla="*/ 14979 1 3"/>
                <a:gd name="G2" fmla="*/ 14979 2 3"/>
                <a:gd name="G3" fmla="+- 14979 0 0"/>
                <a:gd name="T0" fmla="*/ 10800 w 21600"/>
                <a:gd name="T1" fmla="*/ 0 h 21600"/>
                <a:gd name="T2" fmla="*/ 6171 w 21600"/>
                <a:gd name="T3" fmla="*/ 4993 h 21600"/>
                <a:gd name="T4" fmla="*/ 3086 w 21600"/>
                <a:gd name="T5" fmla="*/ 9986 h 21600"/>
                <a:gd name="T6" fmla="*/ 0 w 21600"/>
                <a:gd name="T7" fmla="*/ 14979 h 21600"/>
                <a:gd name="T8" fmla="*/ 15429 w 21600"/>
                <a:gd name="T9" fmla="*/ 4993 h 21600"/>
                <a:gd name="T10" fmla="*/ 18514 w 21600"/>
                <a:gd name="T11" fmla="*/ 9986 h 21600"/>
                <a:gd name="T12" fmla="*/ 21600 w 21600"/>
                <a:gd name="T13" fmla="*/ 14979 h 21600"/>
                <a:gd name="T14" fmla="*/ 17694720 60000 65536"/>
                <a:gd name="T15" fmla="*/ 11796480 60000 65536"/>
                <a:gd name="T16" fmla="*/ 11796480 60000 65536"/>
                <a:gd name="T17" fmla="*/ 11796480 60000 65536"/>
                <a:gd name="T18" fmla="*/ 0 60000 65536"/>
                <a:gd name="T19" fmla="*/ 0 60000 65536"/>
                <a:gd name="T20" fmla="*/ 0 60000 65536"/>
                <a:gd name="T21" fmla="*/ 761 w 21600"/>
                <a:gd name="T22" fmla="*/ 22454 h 21600"/>
                <a:gd name="T23" fmla="*/ 21069 w 21600"/>
                <a:gd name="T24" fmla="*/ 28282 h 216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600" h="21600">
                  <a:moveTo>
                    <a:pt x="0" y="14979"/>
                  </a:moveTo>
                  <a:lnTo>
                    <a:pt x="9257" y="14979"/>
                  </a:lnTo>
                  <a:lnTo>
                    <a:pt x="9257" y="21600"/>
                  </a:lnTo>
                  <a:lnTo>
                    <a:pt x="12343" y="21600"/>
                  </a:lnTo>
                  <a:lnTo>
                    <a:pt x="12343" y="14979"/>
                  </a:lnTo>
                  <a:lnTo>
                    <a:pt x="21600" y="14979"/>
                  </a:lnTo>
                  <a:lnTo>
                    <a:pt x="12343" y="9986"/>
                  </a:lnTo>
                  <a:lnTo>
                    <a:pt x="18514" y="9986"/>
                  </a:lnTo>
                  <a:lnTo>
                    <a:pt x="12343" y="4993"/>
                  </a:lnTo>
                  <a:lnTo>
                    <a:pt x="15429" y="4993"/>
                  </a:lnTo>
                  <a:lnTo>
                    <a:pt x="10800" y="0"/>
                  </a:lnTo>
                  <a:lnTo>
                    <a:pt x="6171" y="4993"/>
                  </a:lnTo>
                  <a:lnTo>
                    <a:pt x="9257" y="4993"/>
                  </a:lnTo>
                  <a:lnTo>
                    <a:pt x="3086" y="9986"/>
                  </a:lnTo>
                  <a:lnTo>
                    <a:pt x="9257" y="9986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>
              <a:lvl1pPr marL="342900" indent="-3429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9pPr>
            </a:lstStyle>
            <a:p>
              <a:endParaRPr lang="ru-RU" altLang="ru-RU"/>
            </a:p>
          </p:txBody>
        </p:sp>
        <p:sp>
          <p:nvSpPr>
            <p:cNvPr id="89094" name="Tree">
              <a:extLst>
                <a:ext uri="{FF2B5EF4-FFF2-40B4-BE49-F238E27FC236}">
                  <a16:creationId xmlns:a16="http://schemas.microsoft.com/office/drawing/2014/main" id="{F2FE743F-C7CC-4778-B1BF-47057E80D0FD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2058" y="884"/>
              <a:ext cx="620" cy="3090"/>
            </a:xfrm>
            <a:custGeom>
              <a:avLst/>
              <a:gdLst>
                <a:gd name="G0" fmla="+- 0 0 0"/>
                <a:gd name="G1" fmla="*/ 14979 1 3"/>
                <a:gd name="G2" fmla="*/ 14979 2 3"/>
                <a:gd name="G3" fmla="+- 14979 0 0"/>
                <a:gd name="T0" fmla="*/ 10800 w 21600"/>
                <a:gd name="T1" fmla="*/ 0 h 21600"/>
                <a:gd name="T2" fmla="*/ 6171 w 21600"/>
                <a:gd name="T3" fmla="*/ 4993 h 21600"/>
                <a:gd name="T4" fmla="*/ 3086 w 21600"/>
                <a:gd name="T5" fmla="*/ 9986 h 21600"/>
                <a:gd name="T6" fmla="*/ 0 w 21600"/>
                <a:gd name="T7" fmla="*/ 14979 h 21600"/>
                <a:gd name="T8" fmla="*/ 15429 w 21600"/>
                <a:gd name="T9" fmla="*/ 4993 h 21600"/>
                <a:gd name="T10" fmla="*/ 18514 w 21600"/>
                <a:gd name="T11" fmla="*/ 9986 h 21600"/>
                <a:gd name="T12" fmla="*/ 21600 w 21600"/>
                <a:gd name="T13" fmla="*/ 14979 h 21600"/>
                <a:gd name="T14" fmla="*/ 17694720 60000 65536"/>
                <a:gd name="T15" fmla="*/ 11796480 60000 65536"/>
                <a:gd name="T16" fmla="*/ 11796480 60000 65536"/>
                <a:gd name="T17" fmla="*/ 11796480 60000 65536"/>
                <a:gd name="T18" fmla="*/ 0 60000 65536"/>
                <a:gd name="T19" fmla="*/ 0 60000 65536"/>
                <a:gd name="T20" fmla="*/ 0 60000 65536"/>
                <a:gd name="T21" fmla="*/ 761 w 21600"/>
                <a:gd name="T22" fmla="*/ 22454 h 21600"/>
                <a:gd name="T23" fmla="*/ 21069 w 21600"/>
                <a:gd name="T24" fmla="*/ 28282 h 216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600" h="21600">
                  <a:moveTo>
                    <a:pt x="0" y="14979"/>
                  </a:moveTo>
                  <a:lnTo>
                    <a:pt x="9257" y="14979"/>
                  </a:lnTo>
                  <a:lnTo>
                    <a:pt x="9257" y="21600"/>
                  </a:lnTo>
                  <a:lnTo>
                    <a:pt x="12343" y="21600"/>
                  </a:lnTo>
                  <a:lnTo>
                    <a:pt x="12343" y="14979"/>
                  </a:lnTo>
                  <a:lnTo>
                    <a:pt x="21600" y="14979"/>
                  </a:lnTo>
                  <a:lnTo>
                    <a:pt x="12343" y="9986"/>
                  </a:lnTo>
                  <a:lnTo>
                    <a:pt x="18514" y="9986"/>
                  </a:lnTo>
                  <a:lnTo>
                    <a:pt x="12343" y="4993"/>
                  </a:lnTo>
                  <a:lnTo>
                    <a:pt x="15429" y="4993"/>
                  </a:lnTo>
                  <a:lnTo>
                    <a:pt x="10800" y="0"/>
                  </a:lnTo>
                  <a:lnTo>
                    <a:pt x="6171" y="4993"/>
                  </a:lnTo>
                  <a:lnTo>
                    <a:pt x="9257" y="4993"/>
                  </a:lnTo>
                  <a:lnTo>
                    <a:pt x="3086" y="9986"/>
                  </a:lnTo>
                  <a:lnTo>
                    <a:pt x="9257" y="9986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>
              <a:lvl1pPr marL="342900" indent="-3429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9pPr>
            </a:lstStyle>
            <a:p>
              <a:endParaRPr lang="ru-RU" altLang="ru-RU"/>
            </a:p>
          </p:txBody>
        </p:sp>
        <p:sp>
          <p:nvSpPr>
            <p:cNvPr id="89095" name="Tree">
              <a:extLst>
                <a:ext uri="{FF2B5EF4-FFF2-40B4-BE49-F238E27FC236}">
                  <a16:creationId xmlns:a16="http://schemas.microsoft.com/office/drawing/2014/main" id="{2330A580-2FFE-4531-A83E-A4F29C14666B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2880" y="771"/>
              <a:ext cx="620" cy="3147"/>
            </a:xfrm>
            <a:custGeom>
              <a:avLst/>
              <a:gdLst>
                <a:gd name="G0" fmla="+- 0 0 0"/>
                <a:gd name="G1" fmla="*/ 14979 1 3"/>
                <a:gd name="G2" fmla="*/ 14979 2 3"/>
                <a:gd name="G3" fmla="+- 14979 0 0"/>
                <a:gd name="T0" fmla="*/ 10800 w 21600"/>
                <a:gd name="T1" fmla="*/ 0 h 21600"/>
                <a:gd name="T2" fmla="*/ 6171 w 21600"/>
                <a:gd name="T3" fmla="*/ 4993 h 21600"/>
                <a:gd name="T4" fmla="*/ 3086 w 21600"/>
                <a:gd name="T5" fmla="*/ 9986 h 21600"/>
                <a:gd name="T6" fmla="*/ 0 w 21600"/>
                <a:gd name="T7" fmla="*/ 14979 h 21600"/>
                <a:gd name="T8" fmla="*/ 15429 w 21600"/>
                <a:gd name="T9" fmla="*/ 4993 h 21600"/>
                <a:gd name="T10" fmla="*/ 18514 w 21600"/>
                <a:gd name="T11" fmla="*/ 9986 h 21600"/>
                <a:gd name="T12" fmla="*/ 21600 w 21600"/>
                <a:gd name="T13" fmla="*/ 14979 h 21600"/>
                <a:gd name="T14" fmla="*/ 17694720 60000 65536"/>
                <a:gd name="T15" fmla="*/ 11796480 60000 65536"/>
                <a:gd name="T16" fmla="*/ 11796480 60000 65536"/>
                <a:gd name="T17" fmla="*/ 11796480 60000 65536"/>
                <a:gd name="T18" fmla="*/ 0 60000 65536"/>
                <a:gd name="T19" fmla="*/ 0 60000 65536"/>
                <a:gd name="T20" fmla="*/ 0 60000 65536"/>
                <a:gd name="T21" fmla="*/ 761 w 21600"/>
                <a:gd name="T22" fmla="*/ 22454 h 21600"/>
                <a:gd name="T23" fmla="*/ 21069 w 21600"/>
                <a:gd name="T24" fmla="*/ 28282 h 216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600" h="21600">
                  <a:moveTo>
                    <a:pt x="0" y="14979"/>
                  </a:moveTo>
                  <a:lnTo>
                    <a:pt x="9257" y="14979"/>
                  </a:lnTo>
                  <a:lnTo>
                    <a:pt x="9257" y="21600"/>
                  </a:lnTo>
                  <a:lnTo>
                    <a:pt x="12343" y="21600"/>
                  </a:lnTo>
                  <a:lnTo>
                    <a:pt x="12343" y="14979"/>
                  </a:lnTo>
                  <a:lnTo>
                    <a:pt x="21600" y="14979"/>
                  </a:lnTo>
                  <a:lnTo>
                    <a:pt x="12343" y="9986"/>
                  </a:lnTo>
                  <a:lnTo>
                    <a:pt x="18514" y="9986"/>
                  </a:lnTo>
                  <a:lnTo>
                    <a:pt x="12343" y="4993"/>
                  </a:lnTo>
                  <a:lnTo>
                    <a:pt x="15429" y="4993"/>
                  </a:lnTo>
                  <a:lnTo>
                    <a:pt x="10800" y="0"/>
                  </a:lnTo>
                  <a:lnTo>
                    <a:pt x="6171" y="4993"/>
                  </a:lnTo>
                  <a:lnTo>
                    <a:pt x="9257" y="4993"/>
                  </a:lnTo>
                  <a:lnTo>
                    <a:pt x="3086" y="9986"/>
                  </a:lnTo>
                  <a:lnTo>
                    <a:pt x="9257" y="9986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>
              <a:lvl1pPr marL="342900" indent="-3429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9pPr>
            </a:lstStyle>
            <a:p>
              <a:endParaRPr lang="ru-RU" altLang="ru-RU"/>
            </a:p>
          </p:txBody>
        </p:sp>
        <p:sp>
          <p:nvSpPr>
            <p:cNvPr id="89096" name="Tree">
              <a:extLst>
                <a:ext uri="{FF2B5EF4-FFF2-40B4-BE49-F238E27FC236}">
                  <a16:creationId xmlns:a16="http://schemas.microsoft.com/office/drawing/2014/main" id="{17FFA98E-9482-48DE-BF27-0E5A94F5EF25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702" y="884"/>
              <a:ext cx="620" cy="3090"/>
            </a:xfrm>
            <a:custGeom>
              <a:avLst/>
              <a:gdLst>
                <a:gd name="G0" fmla="+- 0 0 0"/>
                <a:gd name="G1" fmla="*/ 14979 1 3"/>
                <a:gd name="G2" fmla="*/ 14979 2 3"/>
                <a:gd name="G3" fmla="+- 14979 0 0"/>
                <a:gd name="T0" fmla="*/ 10800 w 21600"/>
                <a:gd name="T1" fmla="*/ 0 h 21600"/>
                <a:gd name="T2" fmla="*/ 6171 w 21600"/>
                <a:gd name="T3" fmla="*/ 4993 h 21600"/>
                <a:gd name="T4" fmla="*/ 3086 w 21600"/>
                <a:gd name="T5" fmla="*/ 9986 h 21600"/>
                <a:gd name="T6" fmla="*/ 0 w 21600"/>
                <a:gd name="T7" fmla="*/ 14979 h 21600"/>
                <a:gd name="T8" fmla="*/ 15429 w 21600"/>
                <a:gd name="T9" fmla="*/ 4993 h 21600"/>
                <a:gd name="T10" fmla="*/ 18514 w 21600"/>
                <a:gd name="T11" fmla="*/ 9986 h 21600"/>
                <a:gd name="T12" fmla="*/ 21600 w 21600"/>
                <a:gd name="T13" fmla="*/ 14979 h 21600"/>
                <a:gd name="T14" fmla="*/ 17694720 60000 65536"/>
                <a:gd name="T15" fmla="*/ 11796480 60000 65536"/>
                <a:gd name="T16" fmla="*/ 11796480 60000 65536"/>
                <a:gd name="T17" fmla="*/ 11796480 60000 65536"/>
                <a:gd name="T18" fmla="*/ 0 60000 65536"/>
                <a:gd name="T19" fmla="*/ 0 60000 65536"/>
                <a:gd name="T20" fmla="*/ 0 60000 65536"/>
                <a:gd name="T21" fmla="*/ 761 w 21600"/>
                <a:gd name="T22" fmla="*/ 22454 h 21600"/>
                <a:gd name="T23" fmla="*/ 21069 w 21600"/>
                <a:gd name="T24" fmla="*/ 28282 h 216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600" h="21600">
                  <a:moveTo>
                    <a:pt x="0" y="14979"/>
                  </a:moveTo>
                  <a:lnTo>
                    <a:pt x="9257" y="14979"/>
                  </a:lnTo>
                  <a:lnTo>
                    <a:pt x="9257" y="21600"/>
                  </a:lnTo>
                  <a:lnTo>
                    <a:pt x="12343" y="21600"/>
                  </a:lnTo>
                  <a:lnTo>
                    <a:pt x="12343" y="14979"/>
                  </a:lnTo>
                  <a:lnTo>
                    <a:pt x="21600" y="14979"/>
                  </a:lnTo>
                  <a:lnTo>
                    <a:pt x="12343" y="9986"/>
                  </a:lnTo>
                  <a:lnTo>
                    <a:pt x="18514" y="9986"/>
                  </a:lnTo>
                  <a:lnTo>
                    <a:pt x="12343" y="4993"/>
                  </a:lnTo>
                  <a:lnTo>
                    <a:pt x="15429" y="4993"/>
                  </a:lnTo>
                  <a:lnTo>
                    <a:pt x="10800" y="0"/>
                  </a:lnTo>
                  <a:lnTo>
                    <a:pt x="6171" y="4993"/>
                  </a:lnTo>
                  <a:lnTo>
                    <a:pt x="9257" y="4993"/>
                  </a:lnTo>
                  <a:lnTo>
                    <a:pt x="3086" y="9986"/>
                  </a:lnTo>
                  <a:lnTo>
                    <a:pt x="9257" y="9986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>
              <a:lvl1pPr marL="342900" indent="-3429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ahoma" panose="020B0604030504040204" pitchFamily="34" charset="0"/>
                </a:defRPr>
              </a:lvl9pPr>
            </a:lstStyle>
            <a:p>
              <a:endParaRPr lang="ru-RU" altLang="ru-RU"/>
            </a:p>
          </p:txBody>
        </p:sp>
        <p:sp>
          <p:nvSpPr>
            <p:cNvPr id="89099" name="plant">
              <a:extLst>
                <a:ext uri="{FF2B5EF4-FFF2-40B4-BE49-F238E27FC236}">
                  <a16:creationId xmlns:a16="http://schemas.microsoft.com/office/drawing/2014/main" id="{149A4B66-6913-4EF0-B038-9749131AFABD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640" y="3209"/>
              <a:ext cx="596" cy="765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00" name="plant">
              <a:extLst>
                <a:ext uri="{FF2B5EF4-FFF2-40B4-BE49-F238E27FC236}">
                  <a16:creationId xmlns:a16="http://schemas.microsoft.com/office/drawing/2014/main" id="{9B9BE8C6-2FF8-4670-ADE0-343E0322ACB0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1491" y="3181"/>
              <a:ext cx="596" cy="765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01" name="plant">
              <a:extLst>
                <a:ext uri="{FF2B5EF4-FFF2-40B4-BE49-F238E27FC236}">
                  <a16:creationId xmlns:a16="http://schemas.microsoft.com/office/drawing/2014/main" id="{1763A521-B472-45B7-B079-C6588B032A04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2284" y="3209"/>
              <a:ext cx="596" cy="765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02" name="plant">
              <a:extLst>
                <a:ext uri="{FF2B5EF4-FFF2-40B4-BE49-F238E27FC236}">
                  <a16:creationId xmlns:a16="http://schemas.microsoft.com/office/drawing/2014/main" id="{11813365-954C-4B2B-8418-842E8A0BBC6A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163" y="3181"/>
              <a:ext cx="596" cy="765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03" name="plant">
              <a:extLst>
                <a:ext uri="{FF2B5EF4-FFF2-40B4-BE49-F238E27FC236}">
                  <a16:creationId xmlns:a16="http://schemas.microsoft.com/office/drawing/2014/main" id="{FB54EA26-4DB8-4AEA-B2D1-712F9FD2A919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901" y="3181"/>
              <a:ext cx="596" cy="765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07" name="plant">
              <a:extLst>
                <a:ext uri="{FF2B5EF4-FFF2-40B4-BE49-F238E27FC236}">
                  <a16:creationId xmlns:a16="http://schemas.microsoft.com/office/drawing/2014/main" id="{BEC4C230-924F-417C-855B-88795479369C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4553" y="3691"/>
              <a:ext cx="113" cy="255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08" name="plant">
              <a:extLst>
                <a:ext uri="{FF2B5EF4-FFF2-40B4-BE49-F238E27FC236}">
                  <a16:creationId xmlns:a16="http://schemas.microsoft.com/office/drawing/2014/main" id="{15836CF9-51F7-4A58-8DE8-5F6B0809197B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4468" y="3691"/>
              <a:ext cx="113" cy="255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09" name="plant">
              <a:extLst>
                <a:ext uri="{FF2B5EF4-FFF2-40B4-BE49-F238E27FC236}">
                  <a16:creationId xmlns:a16="http://schemas.microsoft.com/office/drawing/2014/main" id="{C9965290-5CBD-4688-B6CA-5ACD9277922B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4383" y="3691"/>
              <a:ext cx="113" cy="255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10" name="plant">
              <a:extLst>
                <a:ext uri="{FF2B5EF4-FFF2-40B4-BE49-F238E27FC236}">
                  <a16:creationId xmlns:a16="http://schemas.microsoft.com/office/drawing/2014/main" id="{BD32CC52-206F-4284-A74E-8A2F66CBB61B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4269" y="3662"/>
              <a:ext cx="226" cy="312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11" name="plant">
              <a:extLst>
                <a:ext uri="{FF2B5EF4-FFF2-40B4-BE49-F238E27FC236}">
                  <a16:creationId xmlns:a16="http://schemas.microsoft.com/office/drawing/2014/main" id="{AB5AB487-939C-482B-927D-8BDDCF39C5B5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4156" y="3691"/>
              <a:ext cx="226" cy="312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12" name="plant">
              <a:extLst>
                <a:ext uri="{FF2B5EF4-FFF2-40B4-BE49-F238E27FC236}">
                  <a16:creationId xmlns:a16="http://schemas.microsoft.com/office/drawing/2014/main" id="{C006B133-2ED1-44F1-AEA1-F10A0DC9B770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4042" y="3748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13" name="plant">
              <a:extLst>
                <a:ext uri="{FF2B5EF4-FFF2-40B4-BE49-F238E27FC236}">
                  <a16:creationId xmlns:a16="http://schemas.microsoft.com/office/drawing/2014/main" id="{1E39CD17-296C-4C1D-BFF0-0A7B5533286E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929" y="3748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14" name="plant">
              <a:extLst>
                <a:ext uri="{FF2B5EF4-FFF2-40B4-BE49-F238E27FC236}">
                  <a16:creationId xmlns:a16="http://schemas.microsoft.com/office/drawing/2014/main" id="{B016352F-36BE-4691-8C43-60817F5EB44C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844" y="3719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15" name="plant">
              <a:extLst>
                <a:ext uri="{FF2B5EF4-FFF2-40B4-BE49-F238E27FC236}">
                  <a16:creationId xmlns:a16="http://schemas.microsoft.com/office/drawing/2014/main" id="{2CBD0BC5-1292-47E3-92CB-3C4708DDAC56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844" y="3719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16" name="plant">
              <a:extLst>
                <a:ext uri="{FF2B5EF4-FFF2-40B4-BE49-F238E27FC236}">
                  <a16:creationId xmlns:a16="http://schemas.microsoft.com/office/drawing/2014/main" id="{666193E1-C303-4B00-93DA-B0E94BFB12BC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759" y="3748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17" name="plant">
              <a:extLst>
                <a:ext uri="{FF2B5EF4-FFF2-40B4-BE49-F238E27FC236}">
                  <a16:creationId xmlns:a16="http://schemas.microsoft.com/office/drawing/2014/main" id="{1D96046D-301A-44E3-A148-4B4D89366AB0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702" y="3748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18" name="plant">
              <a:extLst>
                <a:ext uri="{FF2B5EF4-FFF2-40B4-BE49-F238E27FC236}">
                  <a16:creationId xmlns:a16="http://schemas.microsoft.com/office/drawing/2014/main" id="{866EB42E-C25A-4B28-9D9C-6914AD7F25AF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617" y="3748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19" name="plant">
              <a:extLst>
                <a:ext uri="{FF2B5EF4-FFF2-40B4-BE49-F238E27FC236}">
                  <a16:creationId xmlns:a16="http://schemas.microsoft.com/office/drawing/2014/main" id="{576AD357-6C09-4975-97A3-0F35522A11F5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560" y="3748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20" name="plant">
              <a:extLst>
                <a:ext uri="{FF2B5EF4-FFF2-40B4-BE49-F238E27FC236}">
                  <a16:creationId xmlns:a16="http://schemas.microsoft.com/office/drawing/2014/main" id="{D5211E4B-D66B-4F90-86BB-66D9965CA9DC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504" y="3748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21" name="plant">
              <a:extLst>
                <a:ext uri="{FF2B5EF4-FFF2-40B4-BE49-F238E27FC236}">
                  <a16:creationId xmlns:a16="http://schemas.microsoft.com/office/drawing/2014/main" id="{B21C568D-8ABF-45DD-9653-3DB188E645C6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475" y="3748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22" name="plant">
              <a:extLst>
                <a:ext uri="{FF2B5EF4-FFF2-40B4-BE49-F238E27FC236}">
                  <a16:creationId xmlns:a16="http://schemas.microsoft.com/office/drawing/2014/main" id="{0E043564-9C2B-4C4C-9490-CD244916E6CF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390" y="3719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23" name="plant">
              <a:extLst>
                <a:ext uri="{FF2B5EF4-FFF2-40B4-BE49-F238E27FC236}">
                  <a16:creationId xmlns:a16="http://schemas.microsoft.com/office/drawing/2014/main" id="{AFF82962-B9C1-4323-9059-D02DD51D9C9E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334" y="3748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24" name="plant">
              <a:extLst>
                <a:ext uri="{FF2B5EF4-FFF2-40B4-BE49-F238E27FC236}">
                  <a16:creationId xmlns:a16="http://schemas.microsoft.com/office/drawing/2014/main" id="{CBD85356-FCFC-407F-8CC1-672C6BCF36EC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249" y="3748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25" name="plant">
              <a:extLst>
                <a:ext uri="{FF2B5EF4-FFF2-40B4-BE49-F238E27FC236}">
                  <a16:creationId xmlns:a16="http://schemas.microsoft.com/office/drawing/2014/main" id="{451DF636-4BC5-48D1-B292-D8FA1FB1527E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220" y="3748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26" name="plant">
              <a:extLst>
                <a:ext uri="{FF2B5EF4-FFF2-40B4-BE49-F238E27FC236}">
                  <a16:creationId xmlns:a16="http://schemas.microsoft.com/office/drawing/2014/main" id="{C0F511CF-D519-47D2-B64B-C676D7B357BC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135" y="3776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27" name="plant">
              <a:extLst>
                <a:ext uri="{FF2B5EF4-FFF2-40B4-BE49-F238E27FC236}">
                  <a16:creationId xmlns:a16="http://schemas.microsoft.com/office/drawing/2014/main" id="{177B6219-800D-4C74-BD53-F05C8C74FDDE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022" y="3776"/>
              <a:ext cx="170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28" name="plant">
              <a:extLst>
                <a:ext uri="{FF2B5EF4-FFF2-40B4-BE49-F238E27FC236}">
                  <a16:creationId xmlns:a16="http://schemas.microsoft.com/office/drawing/2014/main" id="{C8930418-E3BF-41F7-B6FC-9AA018B7A19A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2880" y="3776"/>
              <a:ext cx="170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29" name="plant">
              <a:extLst>
                <a:ext uri="{FF2B5EF4-FFF2-40B4-BE49-F238E27FC236}">
                  <a16:creationId xmlns:a16="http://schemas.microsoft.com/office/drawing/2014/main" id="{42A35CAC-B6A6-4304-B42E-81EEACFE61AD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2795" y="3748"/>
              <a:ext cx="170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30" name="plant">
              <a:extLst>
                <a:ext uri="{FF2B5EF4-FFF2-40B4-BE49-F238E27FC236}">
                  <a16:creationId xmlns:a16="http://schemas.microsoft.com/office/drawing/2014/main" id="{45C1F4B1-2507-48E6-9BF8-7E9F24C83045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2710" y="3748"/>
              <a:ext cx="170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31" name="plant">
              <a:extLst>
                <a:ext uri="{FF2B5EF4-FFF2-40B4-BE49-F238E27FC236}">
                  <a16:creationId xmlns:a16="http://schemas.microsoft.com/office/drawing/2014/main" id="{17B70221-307D-439F-9B36-7DB813FCFE2A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2597" y="3748"/>
              <a:ext cx="170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32" name="plant">
              <a:extLst>
                <a:ext uri="{FF2B5EF4-FFF2-40B4-BE49-F238E27FC236}">
                  <a16:creationId xmlns:a16="http://schemas.microsoft.com/office/drawing/2014/main" id="{1BCF8785-B1EC-4865-89C5-2639CD3338C1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2540" y="3776"/>
              <a:ext cx="170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33" name="plant">
              <a:extLst>
                <a:ext uri="{FF2B5EF4-FFF2-40B4-BE49-F238E27FC236}">
                  <a16:creationId xmlns:a16="http://schemas.microsoft.com/office/drawing/2014/main" id="{E5D51E35-11B2-49C3-9239-B0B1EFDD8BE3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2455" y="3776"/>
              <a:ext cx="170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34" name="plant">
              <a:extLst>
                <a:ext uri="{FF2B5EF4-FFF2-40B4-BE49-F238E27FC236}">
                  <a16:creationId xmlns:a16="http://schemas.microsoft.com/office/drawing/2014/main" id="{22A0D9D2-ECAA-4561-9FCB-882BA710F6B7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2341" y="3776"/>
              <a:ext cx="170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35" name="plant">
              <a:extLst>
                <a:ext uri="{FF2B5EF4-FFF2-40B4-BE49-F238E27FC236}">
                  <a16:creationId xmlns:a16="http://schemas.microsoft.com/office/drawing/2014/main" id="{5360983F-EF08-4661-A2ED-A1D78F88DE26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2256" y="3776"/>
              <a:ext cx="170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36" name="plant">
              <a:extLst>
                <a:ext uri="{FF2B5EF4-FFF2-40B4-BE49-F238E27FC236}">
                  <a16:creationId xmlns:a16="http://schemas.microsoft.com/office/drawing/2014/main" id="{A5457D91-B60C-44E3-83E9-4C7EEB7FA488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2200" y="3776"/>
              <a:ext cx="170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37" name="plant">
              <a:extLst>
                <a:ext uri="{FF2B5EF4-FFF2-40B4-BE49-F238E27FC236}">
                  <a16:creationId xmlns:a16="http://schemas.microsoft.com/office/drawing/2014/main" id="{FD65B000-6C1E-439D-AEA8-DC80DB98491E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2115" y="3776"/>
              <a:ext cx="170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38" name="plant">
              <a:extLst>
                <a:ext uri="{FF2B5EF4-FFF2-40B4-BE49-F238E27FC236}">
                  <a16:creationId xmlns:a16="http://schemas.microsoft.com/office/drawing/2014/main" id="{1ADB00E7-1DA7-48EA-AC47-A60725426762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2030" y="3776"/>
              <a:ext cx="170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39" name="plant">
              <a:extLst>
                <a:ext uri="{FF2B5EF4-FFF2-40B4-BE49-F238E27FC236}">
                  <a16:creationId xmlns:a16="http://schemas.microsoft.com/office/drawing/2014/main" id="{391204D9-EC09-4615-B902-8BB9928514CF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1973" y="3776"/>
              <a:ext cx="170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40" name="plant">
              <a:extLst>
                <a:ext uri="{FF2B5EF4-FFF2-40B4-BE49-F238E27FC236}">
                  <a16:creationId xmlns:a16="http://schemas.microsoft.com/office/drawing/2014/main" id="{74C00F39-3C45-4E69-A5A8-0DEE9DBB333A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1973" y="3776"/>
              <a:ext cx="170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41" name="plant">
              <a:extLst>
                <a:ext uri="{FF2B5EF4-FFF2-40B4-BE49-F238E27FC236}">
                  <a16:creationId xmlns:a16="http://schemas.microsoft.com/office/drawing/2014/main" id="{C194675C-E934-4527-97BE-83F195DABFD7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1944" y="3804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42" name="plant">
              <a:extLst>
                <a:ext uri="{FF2B5EF4-FFF2-40B4-BE49-F238E27FC236}">
                  <a16:creationId xmlns:a16="http://schemas.microsoft.com/office/drawing/2014/main" id="{63BE1055-E96B-45C7-96F1-08A4036436AE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1888" y="3776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43" name="plant">
              <a:extLst>
                <a:ext uri="{FF2B5EF4-FFF2-40B4-BE49-F238E27FC236}">
                  <a16:creationId xmlns:a16="http://schemas.microsoft.com/office/drawing/2014/main" id="{7BCC1D67-FE76-4CBA-B434-988D2F8033BE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1803" y="3776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44" name="plant">
              <a:extLst>
                <a:ext uri="{FF2B5EF4-FFF2-40B4-BE49-F238E27FC236}">
                  <a16:creationId xmlns:a16="http://schemas.microsoft.com/office/drawing/2014/main" id="{D28CF188-E755-4356-A0D2-E53EA7B75902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1746" y="3776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45" name="plant">
              <a:extLst>
                <a:ext uri="{FF2B5EF4-FFF2-40B4-BE49-F238E27FC236}">
                  <a16:creationId xmlns:a16="http://schemas.microsoft.com/office/drawing/2014/main" id="{500BEBC4-C5C4-4663-919B-9484F5194D60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1661" y="3776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46" name="plant">
              <a:extLst>
                <a:ext uri="{FF2B5EF4-FFF2-40B4-BE49-F238E27FC236}">
                  <a16:creationId xmlns:a16="http://schemas.microsoft.com/office/drawing/2014/main" id="{7513118A-8388-4BC2-9F0B-AFC7A2494B54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1604" y="3776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47" name="plant">
              <a:extLst>
                <a:ext uri="{FF2B5EF4-FFF2-40B4-BE49-F238E27FC236}">
                  <a16:creationId xmlns:a16="http://schemas.microsoft.com/office/drawing/2014/main" id="{9AFA2EF0-F903-4403-B383-C1B05315EDD0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1519" y="3776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48" name="plant">
              <a:extLst>
                <a:ext uri="{FF2B5EF4-FFF2-40B4-BE49-F238E27FC236}">
                  <a16:creationId xmlns:a16="http://schemas.microsoft.com/office/drawing/2014/main" id="{B32FE94F-80C9-4D55-88DE-046127F9D3CD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1463" y="3776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49" name="plant">
              <a:extLst>
                <a:ext uri="{FF2B5EF4-FFF2-40B4-BE49-F238E27FC236}">
                  <a16:creationId xmlns:a16="http://schemas.microsoft.com/office/drawing/2014/main" id="{91C735B3-B8DC-47F5-9D3F-1D043228A241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1406" y="3776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50" name="plant">
              <a:extLst>
                <a:ext uri="{FF2B5EF4-FFF2-40B4-BE49-F238E27FC236}">
                  <a16:creationId xmlns:a16="http://schemas.microsoft.com/office/drawing/2014/main" id="{74831496-2C03-4A2A-AD59-D48A3416C157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1349" y="3776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51" name="plant">
              <a:extLst>
                <a:ext uri="{FF2B5EF4-FFF2-40B4-BE49-F238E27FC236}">
                  <a16:creationId xmlns:a16="http://schemas.microsoft.com/office/drawing/2014/main" id="{9223880F-C2CF-4373-A59F-ACEE2F5B66D3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1292" y="3776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52" name="plant">
              <a:extLst>
                <a:ext uri="{FF2B5EF4-FFF2-40B4-BE49-F238E27FC236}">
                  <a16:creationId xmlns:a16="http://schemas.microsoft.com/office/drawing/2014/main" id="{6F2364F8-E364-4A42-9F9F-494F722C741E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1236" y="3776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53" name="plant">
              <a:extLst>
                <a:ext uri="{FF2B5EF4-FFF2-40B4-BE49-F238E27FC236}">
                  <a16:creationId xmlns:a16="http://schemas.microsoft.com/office/drawing/2014/main" id="{EAFF2AA5-2929-4A9A-896F-C857C9C12620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1179" y="3776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54" name="plant">
              <a:extLst>
                <a:ext uri="{FF2B5EF4-FFF2-40B4-BE49-F238E27FC236}">
                  <a16:creationId xmlns:a16="http://schemas.microsoft.com/office/drawing/2014/main" id="{8EB41A31-1B82-41C0-9723-7837C017CE4A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1094" y="3776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55" name="plant">
              <a:extLst>
                <a:ext uri="{FF2B5EF4-FFF2-40B4-BE49-F238E27FC236}">
                  <a16:creationId xmlns:a16="http://schemas.microsoft.com/office/drawing/2014/main" id="{CF9A9AA9-DF3A-41AD-AB47-3EC472B9A56C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1037" y="3776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56" name="plant">
              <a:extLst>
                <a:ext uri="{FF2B5EF4-FFF2-40B4-BE49-F238E27FC236}">
                  <a16:creationId xmlns:a16="http://schemas.microsoft.com/office/drawing/2014/main" id="{45AE414F-5F75-4378-970F-2CD14E134703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952" y="3804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57" name="plant">
              <a:extLst>
                <a:ext uri="{FF2B5EF4-FFF2-40B4-BE49-F238E27FC236}">
                  <a16:creationId xmlns:a16="http://schemas.microsoft.com/office/drawing/2014/main" id="{45C01E7E-4632-4501-B4DD-E4E4FB47874B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896" y="3804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58" name="plant">
              <a:extLst>
                <a:ext uri="{FF2B5EF4-FFF2-40B4-BE49-F238E27FC236}">
                  <a16:creationId xmlns:a16="http://schemas.microsoft.com/office/drawing/2014/main" id="{903B9E3B-A9CA-45FB-935B-5CAFC2B10101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810" y="3804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59" name="plant">
              <a:extLst>
                <a:ext uri="{FF2B5EF4-FFF2-40B4-BE49-F238E27FC236}">
                  <a16:creationId xmlns:a16="http://schemas.microsoft.com/office/drawing/2014/main" id="{ED15E194-6941-4596-874A-B1E5E855F1B0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754" y="3804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60" name="plant">
              <a:extLst>
                <a:ext uri="{FF2B5EF4-FFF2-40B4-BE49-F238E27FC236}">
                  <a16:creationId xmlns:a16="http://schemas.microsoft.com/office/drawing/2014/main" id="{1858B20D-CB65-44D8-8A1E-E45FC05F89CD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697" y="3804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61" name="plant">
              <a:extLst>
                <a:ext uri="{FF2B5EF4-FFF2-40B4-BE49-F238E27FC236}">
                  <a16:creationId xmlns:a16="http://schemas.microsoft.com/office/drawing/2014/main" id="{7F3F459D-0A0E-49CA-BBF3-AA1A9BEFD898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640" y="3804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62" name="plant">
              <a:extLst>
                <a:ext uri="{FF2B5EF4-FFF2-40B4-BE49-F238E27FC236}">
                  <a16:creationId xmlns:a16="http://schemas.microsoft.com/office/drawing/2014/main" id="{1083977E-054B-42B1-A687-168089089066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584" y="3804"/>
              <a:ext cx="114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63" name="plant">
              <a:extLst>
                <a:ext uri="{FF2B5EF4-FFF2-40B4-BE49-F238E27FC236}">
                  <a16:creationId xmlns:a16="http://schemas.microsoft.com/office/drawing/2014/main" id="{682ED65E-1D4F-4EF6-A0F2-45527B50635B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499" y="3804"/>
              <a:ext cx="170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64" name="plant">
              <a:extLst>
                <a:ext uri="{FF2B5EF4-FFF2-40B4-BE49-F238E27FC236}">
                  <a16:creationId xmlns:a16="http://schemas.microsoft.com/office/drawing/2014/main" id="{21ECCAD3-6474-4DC1-BBA1-CD12AB86801A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414" y="3804"/>
              <a:ext cx="170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65" name="plant">
              <a:extLst>
                <a:ext uri="{FF2B5EF4-FFF2-40B4-BE49-F238E27FC236}">
                  <a16:creationId xmlns:a16="http://schemas.microsoft.com/office/drawing/2014/main" id="{5AA12585-F17E-488A-9D35-BD5D6BF8E242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57" y="3776"/>
              <a:ext cx="170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66" name="plant">
              <a:extLst>
                <a:ext uri="{FF2B5EF4-FFF2-40B4-BE49-F238E27FC236}">
                  <a16:creationId xmlns:a16="http://schemas.microsoft.com/office/drawing/2014/main" id="{50962AD9-9832-4497-B130-1C58CD0D3BA7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00" y="3804"/>
              <a:ext cx="170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67" name="plant">
              <a:extLst>
                <a:ext uri="{FF2B5EF4-FFF2-40B4-BE49-F238E27FC236}">
                  <a16:creationId xmlns:a16="http://schemas.microsoft.com/office/drawing/2014/main" id="{F66DB2D1-C978-4820-944D-5D20554490BB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243" y="3804"/>
              <a:ext cx="170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89168" name="plant">
              <a:extLst>
                <a:ext uri="{FF2B5EF4-FFF2-40B4-BE49-F238E27FC236}">
                  <a16:creationId xmlns:a16="http://schemas.microsoft.com/office/drawing/2014/main" id="{B3BC1D1C-A705-4169-AB17-042B05DF6EB4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158" y="3804"/>
              <a:ext cx="170" cy="283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7100 w 21600"/>
                <a:gd name="T17" fmla="*/ 10092 h 21600"/>
                <a:gd name="T18" fmla="*/ 14545 w 21600"/>
                <a:gd name="T19" fmla="*/ 1357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8" y="9002"/>
                  </a:moveTo>
                  <a:lnTo>
                    <a:pt x="9254" y="8422"/>
                  </a:lnTo>
                  <a:lnTo>
                    <a:pt x="9139" y="7935"/>
                  </a:lnTo>
                  <a:lnTo>
                    <a:pt x="8819" y="7355"/>
                  </a:lnTo>
                  <a:lnTo>
                    <a:pt x="8475" y="6728"/>
                  </a:lnTo>
                  <a:lnTo>
                    <a:pt x="8040" y="6287"/>
                  </a:lnTo>
                  <a:lnTo>
                    <a:pt x="7421" y="5707"/>
                  </a:lnTo>
                  <a:lnTo>
                    <a:pt x="6574" y="5429"/>
                  </a:lnTo>
                  <a:lnTo>
                    <a:pt x="5452" y="5313"/>
                  </a:lnTo>
                  <a:lnTo>
                    <a:pt x="4856" y="5220"/>
                  </a:lnTo>
                  <a:lnTo>
                    <a:pt x="4169" y="5220"/>
                  </a:lnTo>
                  <a:lnTo>
                    <a:pt x="3665" y="5104"/>
                  </a:lnTo>
                  <a:lnTo>
                    <a:pt x="3001" y="4872"/>
                  </a:lnTo>
                  <a:lnTo>
                    <a:pt x="2497" y="4756"/>
                  </a:lnTo>
                  <a:lnTo>
                    <a:pt x="2062" y="4408"/>
                  </a:lnTo>
                  <a:lnTo>
                    <a:pt x="1603" y="4083"/>
                  </a:lnTo>
                  <a:lnTo>
                    <a:pt x="1283" y="3689"/>
                  </a:lnTo>
                  <a:lnTo>
                    <a:pt x="1283" y="4315"/>
                  </a:lnTo>
                  <a:lnTo>
                    <a:pt x="1489" y="5104"/>
                  </a:lnTo>
                  <a:lnTo>
                    <a:pt x="1832" y="6055"/>
                  </a:lnTo>
                  <a:lnTo>
                    <a:pt x="2382" y="6914"/>
                  </a:lnTo>
                  <a:lnTo>
                    <a:pt x="2680" y="7471"/>
                  </a:lnTo>
                  <a:lnTo>
                    <a:pt x="3115" y="7935"/>
                  </a:lnTo>
                  <a:lnTo>
                    <a:pt x="3573" y="8213"/>
                  </a:lnTo>
                  <a:lnTo>
                    <a:pt x="4077" y="8654"/>
                  </a:lnTo>
                  <a:lnTo>
                    <a:pt x="4627" y="9002"/>
                  </a:lnTo>
                  <a:lnTo>
                    <a:pt x="5245" y="9234"/>
                  </a:lnTo>
                  <a:lnTo>
                    <a:pt x="6024" y="9443"/>
                  </a:lnTo>
                  <a:lnTo>
                    <a:pt x="6757" y="9628"/>
                  </a:lnTo>
                  <a:lnTo>
                    <a:pt x="5177" y="10069"/>
                  </a:lnTo>
                  <a:lnTo>
                    <a:pt x="3963" y="10649"/>
                  </a:lnTo>
                  <a:lnTo>
                    <a:pt x="3344" y="11044"/>
                  </a:lnTo>
                  <a:lnTo>
                    <a:pt x="2886" y="11600"/>
                  </a:lnTo>
                  <a:lnTo>
                    <a:pt x="2497" y="12041"/>
                  </a:lnTo>
                  <a:lnTo>
                    <a:pt x="1947" y="12343"/>
                  </a:lnTo>
                  <a:lnTo>
                    <a:pt x="1168" y="12668"/>
                  </a:lnTo>
                  <a:lnTo>
                    <a:pt x="0" y="12900"/>
                  </a:lnTo>
                  <a:lnTo>
                    <a:pt x="435" y="13248"/>
                  </a:lnTo>
                  <a:lnTo>
                    <a:pt x="779" y="13456"/>
                  </a:lnTo>
                  <a:lnTo>
                    <a:pt x="1283" y="13642"/>
                  </a:lnTo>
                  <a:lnTo>
                    <a:pt x="1718" y="13758"/>
                  </a:lnTo>
                  <a:lnTo>
                    <a:pt x="2680" y="13851"/>
                  </a:lnTo>
                  <a:lnTo>
                    <a:pt x="3573" y="13758"/>
                  </a:lnTo>
                  <a:lnTo>
                    <a:pt x="4512" y="13526"/>
                  </a:lnTo>
                  <a:lnTo>
                    <a:pt x="5360" y="13248"/>
                  </a:lnTo>
                  <a:lnTo>
                    <a:pt x="6139" y="12900"/>
                  </a:lnTo>
                  <a:lnTo>
                    <a:pt x="6757" y="12552"/>
                  </a:lnTo>
                  <a:lnTo>
                    <a:pt x="6459" y="13132"/>
                  </a:lnTo>
                  <a:lnTo>
                    <a:pt x="6139" y="13642"/>
                  </a:lnTo>
                  <a:lnTo>
                    <a:pt x="5910" y="14199"/>
                  </a:lnTo>
                  <a:lnTo>
                    <a:pt x="5681" y="14663"/>
                  </a:lnTo>
                  <a:lnTo>
                    <a:pt x="5681" y="15150"/>
                  </a:lnTo>
                  <a:lnTo>
                    <a:pt x="5681" y="15730"/>
                  </a:lnTo>
                  <a:lnTo>
                    <a:pt x="5681" y="16241"/>
                  </a:lnTo>
                  <a:lnTo>
                    <a:pt x="5795" y="16913"/>
                  </a:lnTo>
                  <a:lnTo>
                    <a:pt x="5910" y="17586"/>
                  </a:lnTo>
                  <a:lnTo>
                    <a:pt x="5910" y="18213"/>
                  </a:lnTo>
                  <a:lnTo>
                    <a:pt x="5795" y="18885"/>
                  </a:lnTo>
                  <a:lnTo>
                    <a:pt x="5566" y="19396"/>
                  </a:lnTo>
                  <a:lnTo>
                    <a:pt x="5245" y="19976"/>
                  </a:lnTo>
                  <a:lnTo>
                    <a:pt x="4971" y="20370"/>
                  </a:lnTo>
                  <a:lnTo>
                    <a:pt x="4512" y="20811"/>
                  </a:lnTo>
                  <a:lnTo>
                    <a:pt x="4077" y="21043"/>
                  </a:lnTo>
                  <a:lnTo>
                    <a:pt x="5177" y="20927"/>
                  </a:lnTo>
                  <a:lnTo>
                    <a:pt x="6253" y="20486"/>
                  </a:lnTo>
                  <a:lnTo>
                    <a:pt x="7421" y="19976"/>
                  </a:lnTo>
                  <a:lnTo>
                    <a:pt x="8361" y="19187"/>
                  </a:lnTo>
                  <a:lnTo>
                    <a:pt x="8819" y="18769"/>
                  </a:lnTo>
                  <a:lnTo>
                    <a:pt x="9139" y="18213"/>
                  </a:lnTo>
                  <a:lnTo>
                    <a:pt x="9437" y="17772"/>
                  </a:lnTo>
                  <a:lnTo>
                    <a:pt x="9643" y="17261"/>
                  </a:lnTo>
                  <a:lnTo>
                    <a:pt x="9872" y="16681"/>
                  </a:lnTo>
                  <a:lnTo>
                    <a:pt x="9872" y="16171"/>
                  </a:lnTo>
                  <a:lnTo>
                    <a:pt x="9872" y="15614"/>
                  </a:lnTo>
                  <a:lnTo>
                    <a:pt x="9758" y="15057"/>
                  </a:lnTo>
                  <a:lnTo>
                    <a:pt x="10216" y="15498"/>
                  </a:lnTo>
                  <a:lnTo>
                    <a:pt x="10537" y="16241"/>
                  </a:lnTo>
                  <a:lnTo>
                    <a:pt x="10834" y="17145"/>
                  </a:lnTo>
                  <a:lnTo>
                    <a:pt x="11041" y="18213"/>
                  </a:lnTo>
                  <a:lnTo>
                    <a:pt x="11155" y="19187"/>
                  </a:lnTo>
                  <a:lnTo>
                    <a:pt x="11155" y="20185"/>
                  </a:lnTo>
                  <a:lnTo>
                    <a:pt x="11155" y="20579"/>
                  </a:lnTo>
                  <a:lnTo>
                    <a:pt x="11041" y="21043"/>
                  </a:lnTo>
                  <a:lnTo>
                    <a:pt x="10926" y="21391"/>
                  </a:lnTo>
                  <a:lnTo>
                    <a:pt x="10766" y="21600"/>
                  </a:lnTo>
                  <a:lnTo>
                    <a:pt x="11499" y="21484"/>
                  </a:lnTo>
                  <a:lnTo>
                    <a:pt x="12323" y="21043"/>
                  </a:lnTo>
                  <a:lnTo>
                    <a:pt x="13102" y="20370"/>
                  </a:lnTo>
                  <a:lnTo>
                    <a:pt x="13606" y="19628"/>
                  </a:lnTo>
                  <a:lnTo>
                    <a:pt x="13950" y="19071"/>
                  </a:lnTo>
                  <a:lnTo>
                    <a:pt x="14064" y="18677"/>
                  </a:lnTo>
                  <a:lnTo>
                    <a:pt x="14179" y="18097"/>
                  </a:lnTo>
                  <a:lnTo>
                    <a:pt x="14293" y="17586"/>
                  </a:lnTo>
                  <a:lnTo>
                    <a:pt x="14179" y="16913"/>
                  </a:lnTo>
                  <a:lnTo>
                    <a:pt x="14064" y="16241"/>
                  </a:lnTo>
                  <a:lnTo>
                    <a:pt x="13835" y="15614"/>
                  </a:lnTo>
                  <a:lnTo>
                    <a:pt x="13560" y="14872"/>
                  </a:lnTo>
                  <a:lnTo>
                    <a:pt x="13950" y="14941"/>
                  </a:lnTo>
                  <a:lnTo>
                    <a:pt x="14408" y="15150"/>
                  </a:lnTo>
                  <a:lnTo>
                    <a:pt x="14843" y="15266"/>
                  </a:lnTo>
                  <a:lnTo>
                    <a:pt x="15232" y="15614"/>
                  </a:lnTo>
                  <a:lnTo>
                    <a:pt x="15576" y="15846"/>
                  </a:lnTo>
                  <a:lnTo>
                    <a:pt x="15897" y="16171"/>
                  </a:lnTo>
                  <a:lnTo>
                    <a:pt x="16126" y="16473"/>
                  </a:lnTo>
                  <a:lnTo>
                    <a:pt x="16240" y="16913"/>
                  </a:lnTo>
                  <a:lnTo>
                    <a:pt x="16515" y="17261"/>
                  </a:lnTo>
                  <a:lnTo>
                    <a:pt x="17088" y="17586"/>
                  </a:lnTo>
                  <a:lnTo>
                    <a:pt x="17798" y="17865"/>
                  </a:lnTo>
                  <a:lnTo>
                    <a:pt x="18576" y="18097"/>
                  </a:lnTo>
                  <a:lnTo>
                    <a:pt x="19424" y="18213"/>
                  </a:lnTo>
                  <a:lnTo>
                    <a:pt x="20317" y="18213"/>
                  </a:lnTo>
                  <a:lnTo>
                    <a:pt x="21050" y="18213"/>
                  </a:lnTo>
                  <a:lnTo>
                    <a:pt x="21600" y="17865"/>
                  </a:lnTo>
                  <a:lnTo>
                    <a:pt x="21165" y="17656"/>
                  </a:lnTo>
                  <a:lnTo>
                    <a:pt x="20592" y="17470"/>
                  </a:lnTo>
                  <a:lnTo>
                    <a:pt x="20088" y="17029"/>
                  </a:lnTo>
                  <a:lnTo>
                    <a:pt x="19653" y="16681"/>
                  </a:lnTo>
                  <a:lnTo>
                    <a:pt x="19195" y="16241"/>
                  </a:lnTo>
                  <a:lnTo>
                    <a:pt x="18920" y="15962"/>
                  </a:lnTo>
                  <a:lnTo>
                    <a:pt x="18576" y="15498"/>
                  </a:lnTo>
                  <a:lnTo>
                    <a:pt x="18576" y="15057"/>
                  </a:lnTo>
                  <a:lnTo>
                    <a:pt x="18485" y="14756"/>
                  </a:lnTo>
                  <a:lnTo>
                    <a:pt x="18256" y="14199"/>
                  </a:lnTo>
                  <a:lnTo>
                    <a:pt x="17912" y="13526"/>
                  </a:lnTo>
                  <a:lnTo>
                    <a:pt x="17523" y="13016"/>
                  </a:lnTo>
                  <a:lnTo>
                    <a:pt x="16973" y="12436"/>
                  </a:lnTo>
                  <a:lnTo>
                    <a:pt x="16355" y="12041"/>
                  </a:lnTo>
                  <a:lnTo>
                    <a:pt x="16011" y="11832"/>
                  </a:lnTo>
                  <a:lnTo>
                    <a:pt x="15690" y="11716"/>
                  </a:lnTo>
                  <a:lnTo>
                    <a:pt x="15232" y="11716"/>
                  </a:lnTo>
                  <a:lnTo>
                    <a:pt x="14843" y="11716"/>
                  </a:lnTo>
                  <a:lnTo>
                    <a:pt x="15461" y="11252"/>
                  </a:lnTo>
                  <a:lnTo>
                    <a:pt x="16126" y="10858"/>
                  </a:lnTo>
                  <a:lnTo>
                    <a:pt x="16973" y="10649"/>
                  </a:lnTo>
                  <a:lnTo>
                    <a:pt x="17798" y="10417"/>
                  </a:lnTo>
                  <a:lnTo>
                    <a:pt x="18806" y="10301"/>
                  </a:lnTo>
                  <a:lnTo>
                    <a:pt x="19653" y="10301"/>
                  </a:lnTo>
                  <a:lnTo>
                    <a:pt x="20478" y="10417"/>
                  </a:lnTo>
                  <a:lnTo>
                    <a:pt x="21256" y="10533"/>
                  </a:lnTo>
                  <a:lnTo>
                    <a:pt x="20707" y="9837"/>
                  </a:lnTo>
                  <a:lnTo>
                    <a:pt x="19859" y="9234"/>
                  </a:lnTo>
                  <a:lnTo>
                    <a:pt x="18806" y="8538"/>
                  </a:lnTo>
                  <a:lnTo>
                    <a:pt x="17637" y="8144"/>
                  </a:lnTo>
                  <a:lnTo>
                    <a:pt x="16973" y="8027"/>
                  </a:lnTo>
                  <a:lnTo>
                    <a:pt x="16355" y="7935"/>
                  </a:lnTo>
                  <a:lnTo>
                    <a:pt x="15805" y="7935"/>
                  </a:lnTo>
                  <a:lnTo>
                    <a:pt x="15118" y="8027"/>
                  </a:lnTo>
                  <a:lnTo>
                    <a:pt x="14614" y="8144"/>
                  </a:lnTo>
                  <a:lnTo>
                    <a:pt x="14064" y="8422"/>
                  </a:lnTo>
                  <a:lnTo>
                    <a:pt x="13606" y="8886"/>
                  </a:lnTo>
                  <a:lnTo>
                    <a:pt x="13217" y="9327"/>
                  </a:lnTo>
                  <a:lnTo>
                    <a:pt x="13606" y="8538"/>
                  </a:lnTo>
                  <a:lnTo>
                    <a:pt x="13950" y="7935"/>
                  </a:lnTo>
                  <a:lnTo>
                    <a:pt x="14293" y="7123"/>
                  </a:lnTo>
                  <a:lnTo>
                    <a:pt x="14499" y="6519"/>
                  </a:lnTo>
                  <a:lnTo>
                    <a:pt x="14614" y="5823"/>
                  </a:lnTo>
                  <a:lnTo>
                    <a:pt x="14614" y="5220"/>
                  </a:lnTo>
                  <a:lnTo>
                    <a:pt x="14408" y="4524"/>
                  </a:lnTo>
                  <a:lnTo>
                    <a:pt x="14064" y="3898"/>
                  </a:lnTo>
                  <a:lnTo>
                    <a:pt x="13606" y="3225"/>
                  </a:lnTo>
                  <a:lnTo>
                    <a:pt x="13331" y="2598"/>
                  </a:lnTo>
                  <a:lnTo>
                    <a:pt x="13102" y="2042"/>
                  </a:lnTo>
                  <a:lnTo>
                    <a:pt x="12896" y="1485"/>
                  </a:lnTo>
                  <a:lnTo>
                    <a:pt x="12781" y="1090"/>
                  </a:lnTo>
                  <a:lnTo>
                    <a:pt x="12667" y="626"/>
                  </a:lnTo>
                  <a:lnTo>
                    <a:pt x="12667" y="278"/>
                  </a:lnTo>
                  <a:lnTo>
                    <a:pt x="12667" y="0"/>
                  </a:lnTo>
                  <a:lnTo>
                    <a:pt x="12163" y="394"/>
                  </a:lnTo>
                  <a:lnTo>
                    <a:pt x="11728" y="974"/>
                  </a:lnTo>
                  <a:lnTo>
                    <a:pt x="11155" y="1601"/>
                  </a:lnTo>
                  <a:lnTo>
                    <a:pt x="10766" y="2390"/>
                  </a:lnTo>
                  <a:lnTo>
                    <a:pt x="10330" y="3109"/>
                  </a:lnTo>
                  <a:lnTo>
                    <a:pt x="10101" y="3898"/>
                  </a:lnTo>
                  <a:lnTo>
                    <a:pt x="9987" y="4524"/>
                  </a:lnTo>
                  <a:lnTo>
                    <a:pt x="10101" y="5220"/>
                  </a:lnTo>
                  <a:lnTo>
                    <a:pt x="10216" y="5823"/>
                  </a:lnTo>
                  <a:lnTo>
                    <a:pt x="10330" y="6403"/>
                  </a:lnTo>
                  <a:lnTo>
                    <a:pt x="10330" y="6914"/>
                  </a:lnTo>
                  <a:lnTo>
                    <a:pt x="10216" y="7471"/>
                  </a:lnTo>
                  <a:lnTo>
                    <a:pt x="10101" y="7935"/>
                  </a:lnTo>
                  <a:lnTo>
                    <a:pt x="9872" y="8329"/>
                  </a:lnTo>
                  <a:lnTo>
                    <a:pt x="9643" y="8654"/>
                  </a:lnTo>
                  <a:lnTo>
                    <a:pt x="9368" y="9002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9169" name="plant">
            <a:extLst>
              <a:ext uri="{FF2B5EF4-FFF2-40B4-BE49-F238E27FC236}">
                <a16:creationId xmlns:a16="http://schemas.microsoft.com/office/drawing/2014/main" id="{D01AB963-4C2E-4B7F-B57B-F5FC4E00F1B3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0" y="6038850"/>
            <a:ext cx="269875" cy="449263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89173" name="Text Box 85">
            <a:extLst>
              <a:ext uri="{FF2B5EF4-FFF2-40B4-BE49-F238E27FC236}">
                <a16:creationId xmlns:a16="http://schemas.microsoft.com/office/drawing/2014/main" id="{337EB1AF-55DD-44DD-9E30-2517D027F2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7038" y="3017838"/>
            <a:ext cx="202406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 b="1" dirty="0"/>
              <a:t>древесный </a:t>
            </a:r>
          </a:p>
          <a:p>
            <a:r>
              <a:rPr lang="ru-RU" altLang="ru-RU" sz="2400" b="1" dirty="0"/>
              <a:t>ярус</a:t>
            </a:r>
          </a:p>
        </p:txBody>
      </p:sp>
      <p:sp>
        <p:nvSpPr>
          <p:cNvPr id="89175" name="Text Box 87">
            <a:extLst>
              <a:ext uri="{FF2B5EF4-FFF2-40B4-BE49-F238E27FC236}">
                <a16:creationId xmlns:a16="http://schemas.microsoft.com/office/drawing/2014/main" id="{F692D3AF-82BD-4AC7-B99B-A0182B5105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2588" y="4778375"/>
            <a:ext cx="21971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 b="1" dirty="0" err="1"/>
              <a:t>папоротни</a:t>
            </a:r>
            <a:r>
              <a:rPr lang="ru-RU" altLang="ru-RU" sz="2400" b="1" dirty="0"/>
              <a:t>-</a:t>
            </a:r>
          </a:p>
          <a:p>
            <a:r>
              <a:rPr lang="ru-RU" altLang="ru-RU" sz="2400" b="1" dirty="0" err="1"/>
              <a:t>ковый</a:t>
            </a:r>
            <a:r>
              <a:rPr lang="ru-RU" altLang="ru-RU" sz="2400" b="1" dirty="0"/>
              <a:t> ярус</a:t>
            </a:r>
          </a:p>
        </p:txBody>
      </p:sp>
      <p:sp>
        <p:nvSpPr>
          <p:cNvPr id="89176" name="Text Box 88">
            <a:extLst>
              <a:ext uri="{FF2B5EF4-FFF2-40B4-BE49-F238E27FC236}">
                <a16:creationId xmlns:a16="http://schemas.microsoft.com/office/drawing/2014/main" id="{85F254E1-8ECA-4D56-946B-24C77E7FDC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7038" y="5768975"/>
            <a:ext cx="16383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 b="1" dirty="0"/>
              <a:t>моховой </a:t>
            </a:r>
          </a:p>
          <a:p>
            <a:r>
              <a:rPr lang="ru-RU" altLang="ru-RU" sz="2400" b="1" dirty="0"/>
              <a:t>ярус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26887BC-179C-438C-B542-8E0FF3EA9FD9}"/>
              </a:ext>
            </a:extLst>
          </p:cNvPr>
          <p:cNvSpPr/>
          <p:nvPr/>
        </p:nvSpPr>
        <p:spPr>
          <a:xfrm>
            <a:off x="2608368" y="225549"/>
            <a:ext cx="34772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dirty="0" err="1"/>
              <a:t>Ярусность</a:t>
            </a:r>
            <a:r>
              <a:rPr lang="ru-RU" altLang="ru-RU" dirty="0"/>
              <a:t> (А. Кернер, 1863 г.)</a:t>
            </a:r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9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9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9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89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173" grpId="0"/>
      <p:bldP spid="89175" grpId="0"/>
      <p:bldP spid="89176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cf.ppt-online.org/files/slide/f/FjnHBhvCUSXutkYoNLb2013yexZw6J98dmIWgK/slide-30.jpg">
            <a:extLst>
              <a:ext uri="{FF2B5EF4-FFF2-40B4-BE49-F238E27FC236}">
                <a16:creationId xmlns:a16="http://schemas.microsoft.com/office/drawing/2014/main" id="{06292FEC-763E-48B1-A6E9-1B168B2F7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2656"/>
            <a:ext cx="7704856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807535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myslide.ru/documents_3/97e1119b314c7769896dee86336af7b8/img13.jpg">
            <a:extLst>
              <a:ext uri="{FF2B5EF4-FFF2-40B4-BE49-F238E27FC236}">
                <a16:creationId xmlns:a16="http://schemas.microsoft.com/office/drawing/2014/main" id="{9552C495-8BD6-4F00-97CF-FE1F24CFC8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40" t="12201" r="2751"/>
          <a:stretch/>
        </p:blipFill>
        <p:spPr bwMode="auto">
          <a:xfrm>
            <a:off x="1979712" y="259538"/>
            <a:ext cx="5112568" cy="6142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76246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1D06E4A0-15DC-4167-BD37-0A96881932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09B7EEDA-D6BD-40F5-BFF3-48058AE03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52361"/>
            <a:ext cx="0" cy="20007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-47610" tIns="-63480" rIns="-9522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A444D27-DEC3-447A-AB71-0C690027F937}"/>
              </a:ext>
            </a:extLst>
          </p:cNvPr>
          <p:cNvSpPr/>
          <p:nvPr/>
        </p:nvSpPr>
        <p:spPr>
          <a:xfrm>
            <a:off x="395536" y="404664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Өсімдік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жамылғысында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басым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бағынышты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деңгейлер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ярустык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ерекшеленеді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Басым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деңгейлер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әдетте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жоғарғы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позицияны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алады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көлемді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алады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қоршаған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ортаны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қатты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өзгертеді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төменгі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деңгейлерге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әсер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Бірақ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сонымен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бірге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төменгі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басым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болатын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кездер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мысалы</a:t>
            </a:r>
            <a:r>
              <a:rPr lang="ru-RU" altLang="ru-RU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батпақтағы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сфагна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мүктерінің</a:t>
            </a:r>
            <a:r>
              <a:rPr lang="ru-RU" altLang="ru-RU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деңгейі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бірақ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үстінде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батпақты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бұталардың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деңгейі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орналасқан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Әрине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бағынышты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деңгейлер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үстемдікке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әсер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Мысалы</a:t>
            </a:r>
            <a:r>
              <a:rPr lang="ru-RU" altLang="ru-RU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шөптер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ормандардағы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топырақты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байытады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ағаштарға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қолайлы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Өсімдік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жамылғысында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деңгейлердің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инкумбациясы</a:t>
            </a:r>
            <a:r>
              <a:rPr lang="ru-RU" altLang="ru-RU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деп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аталатын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құбылыс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байқалды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деңгейлерді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қолдану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жабынды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қиындатудан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тұрады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Бұған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мысал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орманды</a:t>
            </a:r>
            <a:r>
              <a:rPr lang="ru-RU" altLang="ru-RU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-тундра </a:t>
            </a:r>
            <a:r>
              <a:rPr lang="ru-RU" altLang="ru-RU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қауымдастықтары</a:t>
            </a:r>
            <a:r>
              <a:rPr lang="ru-RU" altLang="ru-RU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жатады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онда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солтүстіктен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оңтүстікке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қарай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деңгейлі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мүк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қауымдастықтары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біртіндеп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екі-үш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деңгейлі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қауымдастықтарға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айналады-алдымен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бұталар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содан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ағаштар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Мұны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орманның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жоғарғы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шекарасындағы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таулы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жерлерде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байқауға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құбылысқа</a:t>
            </a:r>
            <a:r>
              <a:rPr lang="ru-RU" dirty="0"/>
              <a:t> </a:t>
            </a:r>
            <a:r>
              <a:rPr lang="ru-RU" dirty="0" err="1"/>
              <a:t>қарама-қарсы</a:t>
            </a:r>
            <a:r>
              <a:rPr lang="ru-RU" dirty="0"/>
              <a:t>,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деңгейлердің</a:t>
            </a:r>
            <a:r>
              <a:rPr lang="ru-RU" dirty="0"/>
              <a:t> </a:t>
            </a:r>
            <a:r>
              <a:rPr lang="ru-RU" dirty="0" err="1"/>
              <a:t>жоғалуы</a:t>
            </a:r>
            <a:r>
              <a:rPr lang="ru-RU" dirty="0"/>
              <a:t>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декумбация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</a:t>
            </a:r>
            <a:endParaRPr lang="ru-RU" alt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15886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Болото — Википедия">
            <a:extLst>
              <a:ext uri="{FF2B5EF4-FFF2-40B4-BE49-F238E27FC236}">
                <a16:creationId xmlns:a16="http://schemas.microsoft.com/office/drawing/2014/main" id="{57444F5E-424D-4D10-A390-EF740525A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904" y="476672"/>
            <a:ext cx="6300192" cy="47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E7AF3BF-C4CA-43A7-A30F-76786BC4C448}"/>
              </a:ext>
            </a:extLst>
          </p:cNvPr>
          <p:cNvSpPr/>
          <p:nvPr/>
        </p:nvSpPr>
        <p:spPr>
          <a:xfrm>
            <a:off x="755576" y="5576795"/>
            <a:ext cx="81369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200" b="1" dirty="0">
                <a:solidFill>
                  <a:srgbClr val="000000"/>
                </a:solidFill>
                <a:latin typeface="Arial" panose="020B0604020202020204" pitchFamily="34" charset="0"/>
              </a:rPr>
              <a:t>Батпақтар 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927374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13"/>
          </p:nvPr>
        </p:nvSpPr>
        <p:spPr>
          <a:xfrm>
            <a:off x="395536" y="836712"/>
            <a:ext cx="8352928" cy="568863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kk-KZ" b="1" dirty="0">
                <a:solidFill>
                  <a:srgbClr val="FF0000"/>
                </a:solidFill>
              </a:rPr>
              <a:t>І кезең</a:t>
            </a:r>
            <a:endParaRPr lang="ru-RU" b="1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kk-KZ" b="1" u="sng" dirty="0"/>
              <a:t>Дайындық кезеңі, </a:t>
            </a:r>
            <a:r>
              <a:rPr lang="kk-KZ" dirty="0"/>
              <a:t>ол XVI ғасырдан ХІХ ғасырға дейін созылды. Бұл кезеңде негізінен ботаникалық-географиялық зерттеу жұмыстары жүргізлді. Геоботаниканың тек жеке элементтері қарастырылды. </a:t>
            </a:r>
            <a:r>
              <a:rPr lang="kk-KZ" dirty="0">
                <a:solidFill>
                  <a:schemeClr val="accent3">
                    <a:lumMod val="50000"/>
                  </a:schemeClr>
                </a:solidFill>
              </a:rPr>
              <a:t>Өкілдері.</a:t>
            </a:r>
            <a:r>
              <a:rPr lang="kk-KZ" dirty="0"/>
              <a:t> К. Гесснер, Ж. П. де Турнефор, К. Линней, Д. Рей, Ш. Ф. Бриссо-Мирабель және т.б.</a:t>
            </a:r>
          </a:p>
          <a:p>
            <a:pPr algn="ctr">
              <a:buNone/>
            </a:pPr>
            <a:r>
              <a:rPr lang="kk-KZ" b="1" dirty="0">
                <a:solidFill>
                  <a:srgbClr val="FF0000"/>
                </a:solidFill>
              </a:rPr>
              <a:t>ІІ кезең</a:t>
            </a:r>
            <a:endParaRPr lang="ru-RU" b="1" dirty="0">
              <a:solidFill>
                <a:srgbClr val="FF0000"/>
              </a:solidFill>
            </a:endParaRPr>
          </a:p>
          <a:p>
            <a:pPr marL="0" lv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kk-KZ" b="1" u="sng" dirty="0"/>
              <a:t>Ғылым негізінің қалыптасуы</a:t>
            </a:r>
            <a:r>
              <a:rPr lang="kk-KZ" b="1" dirty="0"/>
              <a:t>, </a:t>
            </a:r>
            <a:r>
              <a:rPr lang="kk-KZ" dirty="0"/>
              <a:t>ХІХ ғысыр. Оның бастауы </a:t>
            </a:r>
            <a:r>
              <a:rPr lang="kk-KZ" b="1" i="1" dirty="0">
                <a:solidFill>
                  <a:schemeClr val="accent3">
                    <a:lumMod val="50000"/>
                  </a:schemeClr>
                </a:solidFill>
              </a:rPr>
              <a:t>өсімдік қауымдастығы жөніндегі</a:t>
            </a:r>
            <a:r>
              <a:rPr lang="kk-KZ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kk-KZ" dirty="0"/>
              <a:t>алғашқы идеяның пайда болуымен байланысты.Геоботаника терминінің қалыптасуы. </a:t>
            </a:r>
            <a:r>
              <a:rPr lang="kk-KZ" dirty="0">
                <a:solidFill>
                  <a:schemeClr val="accent3">
                    <a:lumMod val="50000"/>
                  </a:schemeClr>
                </a:solidFill>
              </a:rPr>
              <a:t>Өкілдері:</a:t>
            </a:r>
            <a:r>
              <a:rPr lang="kk-KZ" dirty="0"/>
              <a:t> </a:t>
            </a:r>
            <a:r>
              <a:rPr lang="ru-RU" dirty="0"/>
              <a:t>К. Л. </a:t>
            </a:r>
            <a:r>
              <a:rPr lang="ru-RU" dirty="0" err="1"/>
              <a:t>Вильденов</a:t>
            </a:r>
            <a:r>
              <a:rPr lang="ru-RU" dirty="0"/>
              <a:t> и А. Гумбольдт</a:t>
            </a:r>
            <a:r>
              <a:rPr lang="kk-KZ" dirty="0"/>
              <a:t>, </a:t>
            </a:r>
            <a:r>
              <a:rPr lang="ru-RU" dirty="0"/>
              <a:t>Ж. Турман</a:t>
            </a:r>
            <a:r>
              <a:rPr lang="kk-KZ" dirty="0"/>
              <a:t>,</a:t>
            </a:r>
            <a:r>
              <a:rPr lang="ru-RU" dirty="0"/>
              <a:t> О. </a:t>
            </a:r>
            <a:r>
              <a:rPr lang="ru-RU" dirty="0" err="1"/>
              <a:t>Декандоль</a:t>
            </a:r>
            <a:r>
              <a:rPr lang="kk-KZ" dirty="0"/>
              <a:t>, </a:t>
            </a:r>
            <a:r>
              <a:rPr lang="ru-RU" dirty="0"/>
              <a:t>Р. </a:t>
            </a:r>
            <a:r>
              <a:rPr lang="ru-RU" dirty="0" err="1"/>
              <a:t>Хульта</a:t>
            </a:r>
            <a:r>
              <a:rPr lang="kk-KZ" dirty="0"/>
              <a:t>, </a:t>
            </a:r>
            <a:r>
              <a:rPr lang="ru-RU" dirty="0"/>
              <a:t>И. К. Борщов и Ф. И. </a:t>
            </a:r>
            <a:r>
              <a:rPr lang="ru-RU" dirty="0" err="1"/>
              <a:t>Рупрехт</a:t>
            </a:r>
            <a:r>
              <a:rPr lang="ru-RU" dirty="0"/>
              <a:t>, А. </a:t>
            </a:r>
            <a:r>
              <a:rPr lang="ru-RU" dirty="0" err="1"/>
              <a:t>Гризебах</a:t>
            </a:r>
            <a:r>
              <a:rPr lang="kk-KZ" dirty="0"/>
              <a:t>. </a:t>
            </a:r>
            <a:endParaRPr lang="ru-RU" dirty="0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23528" y="188640"/>
            <a:ext cx="8424936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kumimoji="0" lang="ru-RU" sz="2200" b="0" i="0" u="none" strike="noStrike" kern="0" cap="none" spc="0" normalizeH="0" baseline="0" noProof="0" dirty="0" err="1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Тақырыбы:</a:t>
            </a:r>
            <a:r>
              <a:rPr kumimoji="0" lang="ru-RU" sz="2200" b="0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kk-KZ" sz="2200" b="1" dirty="0">
                <a:solidFill>
                  <a:schemeClr val="accent4">
                    <a:lumMod val="50000"/>
                  </a:schemeClr>
                </a:solidFill>
              </a:rPr>
              <a:t>Геоботаниканың даму кезеңдері</a:t>
            </a:r>
            <a:endParaRPr kumimoji="0" lang="ru-RU" sz="2200" b="0" i="0" u="none" strike="noStrike" kern="0" cap="none" spc="0" normalizeH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Сфагновые болота — Википедия">
            <a:extLst>
              <a:ext uri="{FF2B5EF4-FFF2-40B4-BE49-F238E27FC236}">
                <a16:creationId xmlns:a16="http://schemas.microsoft.com/office/drawing/2014/main" id="{20B5E0A7-751A-4660-B2D8-87A3F4FBF1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77555"/>
            <a:ext cx="4039227" cy="574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B2136A9-377C-4805-8635-240B5D1B896C}"/>
              </a:ext>
            </a:extLst>
          </p:cNvPr>
          <p:cNvSpPr/>
          <p:nvPr/>
        </p:nvSpPr>
        <p:spPr>
          <a:xfrm>
            <a:off x="503548" y="6021288"/>
            <a:ext cx="81369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Сфагналық</a:t>
            </a:r>
            <a:r>
              <a:rPr lang="ru-RU" sz="2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батпақтар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44361568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887D37B-BDB8-4EB3-9883-02FAAF90145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5576" y="731520"/>
            <a:ext cx="8136904" cy="5865832"/>
          </a:xfrm>
        </p:spPr>
        <p:txBody>
          <a:bodyPr>
            <a:normAutofit fontScale="25000" lnSpcReduction="20000"/>
          </a:bodyPr>
          <a:lstStyle/>
          <a:p>
            <a:endParaRPr lang="ru-RU" sz="4200" dirty="0"/>
          </a:p>
          <a:p>
            <a:pPr marL="45720" indent="0" algn="ctr">
              <a:buNone/>
            </a:pPr>
            <a:r>
              <a:rPr lang="ru-RU" sz="8000" b="1" dirty="0" err="1">
                <a:solidFill>
                  <a:schemeClr val="accent4">
                    <a:lumMod val="50000"/>
                  </a:schemeClr>
                </a:solidFill>
              </a:rPr>
              <a:t>Фитоценоздың</a:t>
            </a:r>
            <a:r>
              <a:rPr lang="ru-RU" sz="80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8000" b="1" dirty="0" err="1">
                <a:solidFill>
                  <a:schemeClr val="accent4">
                    <a:lumMod val="50000"/>
                  </a:schemeClr>
                </a:solidFill>
              </a:rPr>
              <a:t>көлденең</a:t>
            </a:r>
            <a:r>
              <a:rPr lang="ru-RU" sz="80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8000" b="1" dirty="0" err="1">
                <a:solidFill>
                  <a:schemeClr val="accent4">
                    <a:lumMod val="50000"/>
                  </a:schemeClr>
                </a:solidFill>
              </a:rPr>
              <a:t>құрылымы</a:t>
            </a:r>
            <a:endParaRPr lang="ru-RU" sz="8000" b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sz="8000" dirty="0"/>
          </a:p>
          <a:p>
            <a:pPr marL="45720" indent="0">
              <a:buNone/>
            </a:pPr>
            <a:r>
              <a:rPr lang="ru-RU" sz="8000" dirty="0" err="1"/>
              <a:t>Өсімдік</a:t>
            </a:r>
            <a:r>
              <a:rPr lang="ru-RU" sz="8000" dirty="0"/>
              <a:t> </a:t>
            </a:r>
            <a:r>
              <a:rPr lang="ru-RU" sz="8000" dirty="0" err="1"/>
              <a:t>жамылғысының</a:t>
            </a:r>
            <a:r>
              <a:rPr lang="ru-RU" sz="8000" dirty="0"/>
              <a:t> </a:t>
            </a:r>
            <a:r>
              <a:rPr lang="ru-RU" sz="8000" dirty="0" err="1"/>
              <a:t>көлденең</a:t>
            </a:r>
            <a:r>
              <a:rPr lang="ru-RU" sz="8000" dirty="0"/>
              <a:t> </a:t>
            </a:r>
            <a:r>
              <a:rPr lang="ru-RU" sz="8000" dirty="0" err="1"/>
              <a:t>гетерогенділігін</a:t>
            </a:r>
            <a:r>
              <a:rPr lang="ru-RU" sz="8000" dirty="0"/>
              <a:t> </a:t>
            </a:r>
            <a:r>
              <a:rPr lang="ru-RU" sz="8000" dirty="0" err="1"/>
              <a:t>зерттей</a:t>
            </a:r>
            <a:r>
              <a:rPr lang="ru-RU" sz="8000" dirty="0"/>
              <a:t> </a:t>
            </a:r>
            <a:r>
              <a:rPr lang="ru-RU" sz="8000" dirty="0" err="1"/>
              <a:t>отырып</a:t>
            </a:r>
            <a:r>
              <a:rPr lang="ru-RU" sz="8000" dirty="0"/>
              <a:t>, кем </a:t>
            </a:r>
            <a:r>
              <a:rPr lang="ru-RU" sz="8000" dirty="0" err="1"/>
              <a:t>дегенде</a:t>
            </a:r>
            <a:r>
              <a:rPr lang="ru-RU" sz="8000" dirty="0"/>
              <a:t> </a:t>
            </a:r>
            <a:r>
              <a:rPr lang="ru-RU" sz="8000" dirty="0" err="1"/>
              <a:t>үш</a:t>
            </a:r>
            <a:r>
              <a:rPr lang="ru-RU" sz="8000" dirty="0"/>
              <a:t> </a:t>
            </a:r>
            <a:r>
              <a:rPr lang="ru-RU" sz="8000" dirty="0" err="1"/>
              <a:t>ұғымды</a:t>
            </a:r>
            <a:r>
              <a:rPr lang="ru-RU" sz="8000" dirty="0"/>
              <a:t> </a:t>
            </a:r>
            <a:r>
              <a:rPr lang="ru-RU" sz="8000" dirty="0" err="1"/>
              <a:t>ажырату</a:t>
            </a:r>
            <a:r>
              <a:rPr lang="ru-RU" sz="8000" dirty="0"/>
              <a:t> </a:t>
            </a:r>
            <a:r>
              <a:rPr lang="ru-RU" sz="8000" dirty="0" err="1"/>
              <a:t>керек</a:t>
            </a:r>
            <a:r>
              <a:rPr lang="ru-RU" sz="8000" dirty="0"/>
              <a:t>:</a:t>
            </a:r>
          </a:p>
          <a:p>
            <a:pPr marL="45720" indent="0">
              <a:buNone/>
            </a:pPr>
            <a:r>
              <a:rPr lang="ru-RU" sz="8000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8000" dirty="0"/>
              <a:t> </a:t>
            </a:r>
            <a:r>
              <a:rPr lang="ru-RU" sz="8000" dirty="0" err="1"/>
              <a:t>Әртүрлілік</a:t>
            </a:r>
            <a:r>
              <a:rPr lang="ru-RU" sz="8000" dirty="0"/>
              <a:t> (</a:t>
            </a:r>
            <a:r>
              <a:rPr lang="ru-RU" sz="8000" dirty="0" err="1"/>
              <a:t>пестротность</a:t>
            </a:r>
            <a:r>
              <a:rPr lang="ru-RU" sz="8000" dirty="0"/>
              <a:t>);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80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8000" dirty="0"/>
              <a:t> </a:t>
            </a:r>
            <a:r>
              <a:rPr lang="ru-RU" sz="8000" dirty="0" err="1"/>
              <a:t>Теңбілдік</a:t>
            </a:r>
            <a:r>
              <a:rPr lang="ru-RU" sz="8000" dirty="0"/>
              <a:t> (мозаичность); 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80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8000" dirty="0"/>
              <a:t> </a:t>
            </a:r>
            <a:r>
              <a:rPr lang="ru-RU" sz="8000" dirty="0" err="1"/>
              <a:t>кешенд</a:t>
            </a:r>
            <a:r>
              <a:rPr lang="kk-KZ" sz="8000" dirty="0"/>
              <a:t>і</a:t>
            </a:r>
            <a:r>
              <a:rPr lang="ru-RU" sz="8000" dirty="0" err="1"/>
              <a:t>лік</a:t>
            </a:r>
            <a:r>
              <a:rPr lang="ru-RU" sz="8000" dirty="0"/>
              <a:t> (комплексность).</a:t>
            </a:r>
          </a:p>
          <a:p>
            <a:endParaRPr lang="ru-RU" sz="8000" dirty="0"/>
          </a:p>
          <a:p>
            <a:pPr marL="45720" indent="0">
              <a:buNone/>
            </a:pPr>
            <a:r>
              <a:rPr lang="ru-RU" sz="8000" dirty="0" err="1"/>
              <a:t>Фитоценоздардың</a:t>
            </a:r>
            <a:r>
              <a:rPr lang="ru-RU" sz="8000" dirty="0"/>
              <a:t> </a:t>
            </a:r>
            <a:r>
              <a:rPr lang="ru-RU" sz="8000" b="1" dirty="0" err="1">
                <a:solidFill>
                  <a:schemeClr val="accent4">
                    <a:lumMod val="50000"/>
                  </a:schemeClr>
                </a:solidFill>
              </a:rPr>
              <a:t>әртүрлілігі</a:t>
            </a:r>
            <a:r>
              <a:rPr lang="ru-RU" sz="8000" dirty="0"/>
              <a:t> - </a:t>
            </a:r>
            <a:r>
              <a:rPr lang="ru-RU" sz="8000" dirty="0" err="1"/>
              <a:t>бұл</a:t>
            </a:r>
            <a:r>
              <a:rPr lang="ru-RU" sz="8000" dirty="0"/>
              <a:t> </a:t>
            </a:r>
            <a:r>
              <a:rPr lang="ru-RU" sz="8000" dirty="0" err="1"/>
              <a:t>микротоптар</a:t>
            </a:r>
            <a:r>
              <a:rPr lang="ru-RU" sz="8000" dirty="0"/>
              <a:t> </a:t>
            </a:r>
            <a:r>
              <a:rPr lang="ru-RU" sz="8000" dirty="0" err="1"/>
              <a:t>көрінбейтін</a:t>
            </a:r>
            <a:r>
              <a:rPr lang="ru-RU" sz="8000" dirty="0"/>
              <a:t> </a:t>
            </a:r>
            <a:r>
              <a:rPr lang="ru-RU" sz="8000" dirty="0" err="1"/>
              <a:t>және</a:t>
            </a:r>
            <a:r>
              <a:rPr lang="ru-RU" sz="8000" dirty="0"/>
              <a:t> </a:t>
            </a:r>
            <a:r>
              <a:rPr lang="ru-RU" sz="8000" dirty="0" err="1"/>
              <a:t>гетерогенділік</a:t>
            </a:r>
            <a:r>
              <a:rPr lang="ru-RU" sz="8000" dirty="0"/>
              <a:t> </a:t>
            </a:r>
            <a:r>
              <a:rPr lang="ru-RU" sz="8000" dirty="0" err="1"/>
              <a:t>кездейсоқ</a:t>
            </a:r>
            <a:r>
              <a:rPr lang="ru-RU" sz="8000" dirty="0"/>
              <a:t> </a:t>
            </a:r>
            <a:r>
              <a:rPr lang="ru-RU" sz="8000" dirty="0" err="1"/>
              <a:t>болатын</a:t>
            </a:r>
            <a:r>
              <a:rPr lang="ru-RU" sz="8000" dirty="0"/>
              <a:t> </a:t>
            </a:r>
            <a:r>
              <a:rPr lang="ru-RU" sz="8000" dirty="0" err="1"/>
              <a:t>жағдай</a:t>
            </a:r>
            <a:r>
              <a:rPr lang="ru-RU" sz="8000" dirty="0"/>
              <a:t>.</a:t>
            </a:r>
          </a:p>
          <a:p>
            <a:endParaRPr lang="ru-RU" sz="8000" dirty="0"/>
          </a:p>
          <a:p>
            <a:pPr marL="45720" indent="0" algn="just">
              <a:buNone/>
            </a:pPr>
            <a:r>
              <a:rPr lang="ru-RU" sz="8000" b="1" dirty="0">
                <a:solidFill>
                  <a:schemeClr val="accent4">
                    <a:lumMod val="50000"/>
                  </a:schemeClr>
                </a:solidFill>
              </a:rPr>
              <a:t>Т</a:t>
            </a:r>
            <a:r>
              <a:rPr lang="kk-KZ" sz="8000" b="1" dirty="0">
                <a:solidFill>
                  <a:schemeClr val="accent4">
                    <a:lumMod val="50000"/>
                  </a:schemeClr>
                </a:solidFill>
              </a:rPr>
              <a:t>еңбілділік</a:t>
            </a:r>
            <a:r>
              <a:rPr lang="ru-RU" sz="8000" b="1" dirty="0">
                <a:solidFill>
                  <a:schemeClr val="accent4">
                    <a:lumMod val="50000"/>
                  </a:schemeClr>
                </a:solidFill>
              </a:rPr>
              <a:t>-</a:t>
            </a:r>
            <a:r>
              <a:rPr lang="ru-RU" sz="8000" dirty="0" err="1"/>
              <a:t>фитоценоздың</a:t>
            </a:r>
            <a:r>
              <a:rPr lang="ru-RU" sz="8000" dirty="0"/>
              <a:t> </a:t>
            </a:r>
            <a:r>
              <a:rPr lang="ru-RU" sz="8000" dirty="0" err="1"/>
              <a:t>көлденең</a:t>
            </a:r>
            <a:r>
              <a:rPr lang="ru-RU" sz="8000" dirty="0"/>
              <a:t> </a:t>
            </a:r>
            <a:r>
              <a:rPr lang="ru-RU" sz="8000" dirty="0" err="1"/>
              <a:t>бағыттағы</a:t>
            </a:r>
            <a:r>
              <a:rPr lang="ru-RU" sz="8000" dirty="0"/>
              <a:t> </a:t>
            </a:r>
            <a:r>
              <a:rPr lang="ru-RU" sz="8000" dirty="0" err="1"/>
              <a:t>гетерогенділігі</a:t>
            </a:r>
            <a:r>
              <a:rPr lang="ru-RU" sz="8000" dirty="0"/>
              <a:t>, </a:t>
            </a:r>
            <a:r>
              <a:rPr lang="ru-RU" sz="8000" dirty="0" err="1"/>
              <a:t>ол</a:t>
            </a:r>
            <a:r>
              <a:rPr lang="ru-RU" sz="8000" dirty="0"/>
              <a:t> </a:t>
            </a:r>
            <a:r>
              <a:rPr lang="ru-RU" sz="8000" dirty="0" err="1"/>
              <a:t>ішкі</a:t>
            </a:r>
            <a:r>
              <a:rPr lang="ru-RU" sz="8000" dirty="0"/>
              <a:t> </a:t>
            </a:r>
            <a:r>
              <a:rPr lang="ru-RU" sz="8000" dirty="0" err="1"/>
              <a:t>себептерден</a:t>
            </a:r>
            <a:r>
              <a:rPr lang="ru-RU" sz="8000" dirty="0"/>
              <a:t> </a:t>
            </a:r>
            <a:r>
              <a:rPr lang="ru-RU" sz="8000" dirty="0" err="1"/>
              <a:t>туындаған</a:t>
            </a:r>
            <a:r>
              <a:rPr lang="ru-RU" sz="8000" dirty="0"/>
              <a:t> </a:t>
            </a:r>
            <a:r>
              <a:rPr lang="ru-RU" sz="8000" dirty="0" err="1"/>
              <a:t>микротоптардың</a:t>
            </a:r>
            <a:r>
              <a:rPr lang="ru-RU" sz="8000" dirty="0"/>
              <a:t> </a:t>
            </a:r>
            <a:r>
              <a:rPr lang="ru-RU" sz="8000" dirty="0" err="1"/>
              <a:t>қатысуымен</a:t>
            </a:r>
            <a:r>
              <a:rPr lang="ru-RU" sz="8000" dirty="0"/>
              <a:t> </a:t>
            </a:r>
            <a:r>
              <a:rPr lang="ru-RU" sz="8000" dirty="0" err="1"/>
              <a:t>көрінеді</a:t>
            </a:r>
            <a:r>
              <a:rPr lang="ru-RU" sz="8000" dirty="0"/>
              <a:t>.</a:t>
            </a:r>
          </a:p>
          <a:p>
            <a:endParaRPr lang="ru-RU" sz="8000" dirty="0"/>
          </a:p>
          <a:p>
            <a:endParaRPr lang="ru-RU" sz="8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921518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A80A36CA-56C4-4F23-8F43-2335E07719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/>
              <a:t>Мозаичность фитоценозов</a:t>
            </a:r>
          </a:p>
        </p:txBody>
      </p:sp>
      <p:pic>
        <p:nvPicPr>
          <p:cNvPr id="69632" name="Picture 0">
            <a:extLst>
              <a:ext uri="{FF2B5EF4-FFF2-40B4-BE49-F238E27FC236}">
                <a16:creationId xmlns:a16="http://schemas.microsoft.com/office/drawing/2014/main" id="{EB27827F-81C3-4C10-9B9B-BC08D541ADD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7644" y="1379378"/>
            <a:ext cx="8748712" cy="48402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BA7BA35-CB2C-4463-AAF2-7B736B49F5DB}"/>
              </a:ext>
            </a:extLst>
          </p:cNvPr>
          <p:cNvSpPr/>
          <p:nvPr/>
        </p:nvSpPr>
        <p:spPr>
          <a:xfrm>
            <a:off x="2771800" y="674880"/>
            <a:ext cx="41633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400" b="1" dirty="0"/>
              <a:t>Мозаичность фитоценозов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743BEDE-1504-4E7D-89E3-E0AAFDA1C2B6}"/>
              </a:ext>
            </a:extLst>
          </p:cNvPr>
          <p:cNvSpPr/>
          <p:nvPr/>
        </p:nvSpPr>
        <p:spPr>
          <a:xfrm>
            <a:off x="611560" y="908720"/>
            <a:ext cx="78128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Ішкіценотикалық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көлденең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гетерогенділікті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сипаттайтын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мозаикадан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айырмашылығы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кешендік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бұл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өсімдік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жамылғысының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сырткыценотикалық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деңгейдегі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гетерогенділігі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Бұл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жеке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фитоценоздардың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бір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ландшафтында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табиғи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ауысуда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көрінеді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374743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40261F5-A162-48F6-8E83-D81D61C228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88640"/>
            <a:ext cx="8784976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ctr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kumimoji="0" lang="ru-RU" sz="2200" b="0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Тема: </a:t>
            </a:r>
            <a:r>
              <a:rPr kumimoji="0" lang="ru-RU" sz="2200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Развитие методов в физической географии</a:t>
            </a:r>
          </a:p>
          <a:p>
            <a:pPr marL="342900" lvl="0" indent="-342900" algn="ctr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endParaRPr lang="ru-RU" sz="2200" kern="0" dirty="0">
              <a:solidFill>
                <a:schemeClr val="accent4">
                  <a:lumMod val="50000"/>
                </a:schemeClr>
              </a:solidFill>
            </a:endParaRPr>
          </a:p>
          <a:p>
            <a:pPr algn="just"/>
            <a:r>
              <a:rPr lang="ru-RU" sz="2000" dirty="0"/>
              <a:t>Б. М. Кедров </a:t>
            </a:r>
            <a:r>
              <a:rPr lang="ru-RU" sz="2000" b="1" dirty="0"/>
              <a:t>(1967) </a:t>
            </a:r>
            <a:r>
              <a:rPr lang="ru-RU" sz="2000" dirty="0"/>
              <a:t>все научные методы в естествознании делит на три основ­ных группы: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общие, особенные и частные.</a:t>
            </a:r>
          </a:p>
          <a:p>
            <a:pPr algn="just"/>
            <a:endParaRPr lang="ru-RU" sz="20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ru-RU" sz="2000" b="1" i="1" dirty="0"/>
              <a:t>Общие </a:t>
            </a:r>
            <a:r>
              <a:rPr lang="ru-RU" sz="2000" dirty="0"/>
              <a:t>методы используются всеми естественными науками при изучении любого из их объектов. Наиболее общим методом иссле­дования природы является </a:t>
            </a:r>
            <a:r>
              <a:rPr lang="ru-RU" sz="2000" b="1" i="1" dirty="0"/>
              <a:t>диалектический, </a:t>
            </a:r>
            <a:r>
              <a:rPr lang="ru-RU" sz="2000" dirty="0"/>
              <a:t>который конкретизи­руется в двух различных формах: в виде </a:t>
            </a:r>
            <a:r>
              <a:rPr lang="ru-RU" sz="2000" b="1" i="1" dirty="0"/>
              <a:t>сравнительного</a:t>
            </a:r>
            <a:r>
              <a:rPr lang="ru-RU" sz="2000" i="1" dirty="0"/>
              <a:t> </a:t>
            </a:r>
            <a:r>
              <a:rPr lang="ru-RU" sz="2000" dirty="0"/>
              <a:t>метода, с помощью которого раскрывается всеобщая связь явлений, и </a:t>
            </a:r>
            <a:r>
              <a:rPr lang="ru-RU" sz="2000" b="1" i="1" dirty="0"/>
              <a:t>исто­рического</a:t>
            </a:r>
            <a:r>
              <a:rPr lang="ru-RU" sz="2000" i="1" dirty="0"/>
              <a:t>, </a:t>
            </a:r>
            <a:r>
              <a:rPr lang="ru-RU" sz="2000" dirty="0"/>
              <a:t>служащего для раскрытия и обоснования принципа раз­вития в природе.</a:t>
            </a:r>
          </a:p>
          <a:p>
            <a:pPr algn="just"/>
            <a:endParaRPr lang="ru-RU" sz="2000" dirty="0"/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ru-RU" sz="2000" b="1" i="1" dirty="0"/>
              <a:t>Особенные </a:t>
            </a:r>
            <a:r>
              <a:rPr lang="ru-RU" sz="2000" dirty="0"/>
              <a:t>методы тоже находят применение во всем естество­знании и не ограничиваются рамками одной какой-либо формы движения материи. Однако они касаются не всего исследуемого объекта в целом, а лишь одной определенной его стороны (явле­ния, количественной стороны и т.д.) или же определенных при­емов исследования, таких как </a:t>
            </a:r>
            <a:r>
              <a:rPr lang="ru-RU" sz="2000" b="1" i="1" dirty="0"/>
              <a:t>наблюдение, эксперимент, измере­ние, индукция </a:t>
            </a:r>
            <a:r>
              <a:rPr lang="ru-RU" sz="2000" b="1" dirty="0"/>
              <a:t>и </a:t>
            </a:r>
            <a:r>
              <a:rPr lang="ru-RU" sz="2000" b="1" i="1" dirty="0"/>
              <a:t>дедукция, анализ </a:t>
            </a:r>
            <a:r>
              <a:rPr lang="ru-RU" sz="2000" b="1" dirty="0"/>
              <a:t>и </a:t>
            </a:r>
            <a:r>
              <a:rPr lang="ru-RU" sz="2000" b="1" i="1" dirty="0"/>
              <a:t>синтез, формализация, модели­рование </a:t>
            </a:r>
            <a:r>
              <a:rPr lang="ru-RU" sz="2000" b="1" dirty="0"/>
              <a:t>и т.д.</a:t>
            </a:r>
          </a:p>
          <a:p>
            <a:pPr marL="342900" lvl="0" indent="-342900" algn="ctr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endParaRPr kumimoji="0" lang="ru-RU" sz="2200" b="1" i="0" u="none" strike="noStrike" kern="0" cap="none" spc="0" normalizeH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956233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872D8CD-E305-41A6-A2BF-E64A9AEF28E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3528" y="404664"/>
            <a:ext cx="8496944" cy="3600400"/>
          </a:xfrm>
        </p:spPr>
        <p:txBody>
          <a:bodyPr>
            <a:normAutofit/>
          </a:bodyPr>
          <a:lstStyle/>
          <a:p>
            <a:pPr marL="342900" indent="-342900" algn="just"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q"/>
            </a:pPr>
            <a:r>
              <a:rPr lang="ru-RU" sz="2000" b="1" i="1" dirty="0"/>
              <a:t>Частные </a:t>
            </a:r>
            <a:r>
              <a:rPr lang="ru-RU" sz="2000" dirty="0"/>
              <a:t>методы — это специальные методы, связанные со специфическим характером той или иной формы движения мате­рии (химические, физические, биологические, геологические). Одни из них применяются только в пределах отдельных естествен­ных наук, другие используются при изучении объектов в смежных науках, но на уровне определенной формы движения материи.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191154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D4C3D25-EFAB-4EC2-B336-6E05FC711F5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95536" y="404664"/>
            <a:ext cx="8280920" cy="6264696"/>
          </a:xfrm>
        </p:spPr>
        <p:txBody>
          <a:bodyPr>
            <a:normAutofit fontScale="47500" lnSpcReduction="20000"/>
          </a:bodyPr>
          <a:lstStyle/>
          <a:p>
            <a:pPr marL="45720" indent="0" algn="just">
              <a:buNone/>
            </a:pPr>
            <a:r>
              <a:rPr lang="ru-RU" sz="4200" dirty="0"/>
              <a:t>Таким образом, в основу классификации методов </a:t>
            </a:r>
            <a:r>
              <a:rPr lang="ru-RU" sz="4200" b="1" dirty="0"/>
              <a:t>Б. М. Кедров </a:t>
            </a:r>
            <a:r>
              <a:rPr lang="ru-RU" sz="4200" dirty="0"/>
              <a:t>положил степень их универсализации. В согласии с этим принци­пом мы можем предложить для методов комплексных физико-гео­графических исследований следующую классификацию:</a:t>
            </a:r>
          </a:p>
          <a:p>
            <a:pPr marL="45720" indent="0" algn="just">
              <a:buNone/>
            </a:pPr>
            <a:endParaRPr lang="ru-RU" sz="42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4200" b="1" i="1" dirty="0"/>
              <a:t> общие, </a:t>
            </a:r>
            <a:r>
              <a:rPr lang="ru-RU" sz="4200" dirty="0"/>
              <a:t>представляющие собой конкретизацию диалектическо­го метода, — </a:t>
            </a:r>
            <a:r>
              <a:rPr lang="ru-RU" sz="4200" i="1" u="sng" dirty="0"/>
              <a:t>сравнительно-географический </a:t>
            </a:r>
            <a:r>
              <a:rPr lang="ru-RU" sz="4200" u="sng" dirty="0"/>
              <a:t>и </a:t>
            </a:r>
            <a:r>
              <a:rPr lang="ru-RU" sz="4200" i="1" u="sng" dirty="0"/>
              <a:t>историко-географический</a:t>
            </a:r>
            <a:r>
              <a:rPr lang="ru-RU" sz="4200" i="1" dirty="0"/>
              <a:t> {исторический);</a:t>
            </a:r>
          </a:p>
          <a:p>
            <a:pPr marL="45720" indent="0" algn="just">
              <a:buNone/>
            </a:pPr>
            <a:endParaRPr lang="ru-RU" sz="42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4200" b="1" i="1" dirty="0"/>
              <a:t> особенные, </a:t>
            </a:r>
            <a:r>
              <a:rPr lang="ru-RU" sz="4200" dirty="0"/>
              <a:t>используемые во всех географических науках, — </a:t>
            </a:r>
            <a:r>
              <a:rPr lang="ru-RU" sz="4200" i="1" u="sng" dirty="0"/>
              <a:t>картографический, математический, моделирования, прогнозирова­ния, районирования, эксперимента</a:t>
            </a:r>
            <a:r>
              <a:rPr lang="ru-RU" sz="4200" i="1" dirty="0"/>
              <a:t>;</a:t>
            </a:r>
          </a:p>
          <a:p>
            <a:pPr marL="45720" indent="0" algn="just">
              <a:buNone/>
            </a:pPr>
            <a:endParaRPr lang="ru-RU" sz="42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4200" b="1" i="1" dirty="0"/>
              <a:t> частные, </a:t>
            </a:r>
            <a:r>
              <a:rPr lang="ru-RU" sz="4200" dirty="0"/>
              <a:t>применяемые во всех естественно-географических (физико-географических) науках, — </a:t>
            </a:r>
            <a:r>
              <a:rPr lang="ru-RU" sz="4200" i="1" u="sng" dirty="0"/>
              <a:t>геохимический, геофизический, палеогеографический, </a:t>
            </a:r>
            <a:r>
              <a:rPr lang="ru-RU" sz="4200" i="1" u="sng" dirty="0" err="1"/>
              <a:t>аэрометоды</a:t>
            </a:r>
            <a:r>
              <a:rPr lang="ru-RU" sz="4200" i="1" u="sng" dirty="0"/>
              <a:t>, космические методы.</a:t>
            </a:r>
            <a:endParaRPr lang="ru-RU" sz="4200" u="sng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16341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7D869B3-668E-47E6-8028-7D632120E7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5576" y="731520"/>
            <a:ext cx="7992888" cy="4641696"/>
          </a:xfrm>
        </p:spPr>
        <p:txBody>
          <a:bodyPr>
            <a:normAutofit fontScale="70000" lnSpcReduction="20000"/>
          </a:bodyPr>
          <a:lstStyle/>
          <a:p>
            <a:pPr marL="45720" indent="0" algn="just">
              <a:buNone/>
            </a:pPr>
            <a:r>
              <a:rPr lang="ru-RU" sz="2900" dirty="0"/>
              <a:t>Рангами ниже являются </a:t>
            </a:r>
            <a:r>
              <a:rPr lang="ru-RU" sz="2900" b="1" dirty="0"/>
              <a:t>специфические и конкретные методы </a:t>
            </a:r>
            <a:r>
              <a:rPr lang="ru-RU" sz="2900" dirty="0"/>
              <a:t>(или простые методы и методические приемы). Они существуют как бы внутри общих, особенных и частных методов</a:t>
            </a:r>
            <a:endParaRPr lang="ru-RU" sz="2900" b="1" i="1" dirty="0"/>
          </a:p>
          <a:p>
            <a:pPr marL="45720" indent="0" algn="just">
              <a:buNone/>
            </a:pPr>
            <a:endParaRPr lang="ru-RU" sz="2900" b="1" i="1" dirty="0"/>
          </a:p>
          <a:p>
            <a:pPr marL="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900" b="1" i="1" dirty="0"/>
              <a:t> Специфические </a:t>
            </a:r>
            <a:r>
              <a:rPr lang="ru-RU" sz="2900" dirty="0"/>
              <a:t>методы формируются в процессе решения опре­деленных научных задач и в последующем применяются для реше­ния задач данного класса. В комплексной физической географии это методы: </a:t>
            </a:r>
            <a:r>
              <a:rPr lang="ru-RU" sz="2900" i="1" u="sng" dirty="0"/>
              <a:t>ландшафтный, комплексной ординации, физико-геогра­фического районирования </a:t>
            </a:r>
            <a:r>
              <a:rPr lang="ru-RU" sz="2900" dirty="0"/>
              <a:t>и т.д. Некоторые из специфических мето­дов комплексной физической географии могут использоваться и в других науках, но уже в виде определенных модификаций. </a:t>
            </a:r>
            <a:r>
              <a:rPr lang="ru-RU" sz="2900" b="1" dirty="0">
                <a:solidFill>
                  <a:schemeClr val="accent4">
                    <a:lumMod val="50000"/>
                  </a:schemeClr>
                </a:solidFill>
              </a:rPr>
              <a:t>Напри­мер, </a:t>
            </a:r>
            <a:r>
              <a:rPr lang="ru-RU" sz="2900" dirty="0"/>
              <a:t>ландшафтный метод в виде </a:t>
            </a:r>
            <a:r>
              <a:rPr lang="ru-RU" sz="2900" i="1" u="sng" dirty="0"/>
              <a:t>ландшафтно-индикационного</a:t>
            </a:r>
            <a:r>
              <a:rPr lang="ru-RU" sz="2900" i="1" dirty="0"/>
              <a:t> </a:t>
            </a:r>
            <a:r>
              <a:rPr lang="ru-RU" sz="2900" dirty="0"/>
              <a:t>на­ходит все более широкое применение в геологии, географии почв, мерзлотоведении, гидрогеологии и т.д.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877133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07DCA17-844A-46E0-B126-E21B7D80F0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95536" y="731520"/>
            <a:ext cx="8352928" cy="413764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b="1" i="1" dirty="0"/>
              <a:t> </a:t>
            </a:r>
            <a:r>
              <a:rPr lang="ru-RU" sz="2400" b="1" i="1" dirty="0"/>
              <a:t>Конкретные методы</a:t>
            </a:r>
            <a:r>
              <a:rPr lang="ru-RU" sz="2400" dirty="0"/>
              <a:t> - это составные части специфического метода, простые методы и приемы решения частных задач. 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Например,</a:t>
            </a:r>
            <a:r>
              <a:rPr lang="ru-RU" sz="2400" dirty="0"/>
              <a:t> метод сбора образцов для ландшафтно-геохимических или других видов исследований, конкретные методы фиксации материалов наблюдений или их обработки и т.д.</a:t>
            </a:r>
          </a:p>
          <a:p>
            <a:pPr marL="4572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/>
          </a:p>
          <a:p>
            <a:pPr marL="4572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/>
              <a:t>Различают методы: </a:t>
            </a:r>
            <a:r>
              <a:rPr lang="ru-RU" sz="2400" b="1" u="sng" dirty="0"/>
              <a:t>традиционные</a:t>
            </a:r>
            <a:r>
              <a:rPr lang="ru-RU" sz="2400" dirty="0"/>
              <a:t> (сравнительно-географический, историко-географический, картографический), зародившиеся на заре человеческой культуры; </a:t>
            </a:r>
            <a:r>
              <a:rPr lang="ru-RU" sz="2400" b="1" u="sng" dirty="0"/>
              <a:t>новые</a:t>
            </a:r>
            <a:r>
              <a:rPr lang="ru-RU" sz="2400" dirty="0"/>
              <a:t> (геофизические, геохимические, </a:t>
            </a:r>
            <a:r>
              <a:rPr lang="ru-RU" sz="2400" dirty="0" err="1"/>
              <a:t>аэрометоды</a:t>
            </a:r>
            <a:r>
              <a:rPr lang="ru-RU" sz="2400" dirty="0"/>
              <a:t>), применяемые в физико-географических исследованиях с 30 - 50-х гг. </a:t>
            </a:r>
            <a:r>
              <a:rPr lang="en-US" sz="2400" dirty="0"/>
              <a:t>XX</a:t>
            </a:r>
            <a:r>
              <a:rPr lang="ru-RU" sz="2400" dirty="0"/>
              <a:t> в.; </a:t>
            </a:r>
            <a:r>
              <a:rPr lang="ru-RU" sz="2400" b="1" u="sng" dirty="0"/>
              <a:t>и новейшие </a:t>
            </a:r>
            <a:r>
              <a:rPr lang="ru-RU" sz="2400" dirty="0"/>
              <a:t>(космические, математического моделирования, геоинформационные и др.), появившиеся в физической географии в 60 — 80-х гг. </a:t>
            </a:r>
            <a:r>
              <a:rPr lang="en-US" sz="2400" dirty="0"/>
              <a:t>XX</a:t>
            </a:r>
            <a:r>
              <a:rPr lang="ru-RU" sz="2400" dirty="0"/>
              <a:t> в.</a:t>
            </a: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901272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7087301B-D916-4B88-A124-55A284DB4E3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8136904" cy="5361776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900" b="1" dirty="0"/>
              <a:t> Традиционные методы. </a:t>
            </a:r>
            <a:r>
              <a:rPr lang="ru-RU" sz="2900" dirty="0"/>
              <a:t>Едва ли не самым древним и широко распространенным методом географических исследований являет­ся </a:t>
            </a:r>
            <a:r>
              <a:rPr lang="ru-RU" sz="2900" b="1" i="1" dirty="0"/>
              <a:t>сравнительно-географический. </a:t>
            </a:r>
            <a:r>
              <a:rPr lang="ru-RU" sz="2900" dirty="0"/>
              <a:t>Основы его были заложены еще античными учеными (Геродотом, Аристотелем), однако в Сред­ние века в связи с общим застоем науки методы исследований, применявшиеся учеными античного мира, были забыты. Осново­положником современного </a:t>
            </a:r>
            <a:r>
              <a:rPr lang="ru-RU" sz="2900" b="1" dirty="0">
                <a:solidFill>
                  <a:schemeClr val="accent4">
                    <a:lumMod val="50000"/>
                  </a:schemeClr>
                </a:solidFill>
              </a:rPr>
              <a:t>сравнительно-географического метода считают А. Гумбольдта</a:t>
            </a:r>
            <a:r>
              <a:rPr lang="ru-RU" sz="2900" dirty="0"/>
              <a:t>, применившего его первоначально для изу­чения связей между </a:t>
            </a:r>
            <a:r>
              <a:rPr lang="ru-RU" sz="2900" b="1" dirty="0"/>
              <a:t>климатом и растительностью</a:t>
            </a:r>
            <a:r>
              <a:rPr lang="ru-RU" sz="2900" dirty="0"/>
              <a:t>. Географ и путе­шественник, член Берлинской Академии наук и почетный член Петербургской Академии наук (1815), Гумбольдт посетил в 1829 г. Россию (Урал, Алтай, </a:t>
            </a:r>
            <a:r>
              <a:rPr lang="ru-RU" sz="2900" dirty="0" err="1"/>
              <a:t>Прикаспий</a:t>
            </a:r>
            <a:r>
              <a:rPr lang="ru-RU" sz="2900" dirty="0"/>
              <a:t>). В России были опубликованы его монументальный пятитомный труд «Космос» (1848—1863) и трехтомник «Центральная Азия» (1915).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3554482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31182</TotalTime>
  <Words>7015</Words>
  <Application>Microsoft Office PowerPoint</Application>
  <PresentationFormat>Экран (4:3)</PresentationFormat>
  <Paragraphs>653</Paragraphs>
  <Slides>139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139</vt:i4>
      </vt:variant>
    </vt:vector>
  </HeadingPairs>
  <TitlesOfParts>
    <vt:vector size="148" baseType="lpstr">
      <vt:lpstr>Arial</vt:lpstr>
      <vt:lpstr>Calibri</vt:lpstr>
      <vt:lpstr>Georgia</vt:lpstr>
      <vt:lpstr>Tahoma</vt:lpstr>
      <vt:lpstr>Times New Roman</vt:lpstr>
      <vt:lpstr>Trebuchet MS</vt:lpstr>
      <vt:lpstr>Verdana</vt:lpstr>
      <vt:lpstr>Wingdings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Мозаичность фитоценозов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GPS (спутниковые системы определения координат) и электронное геодезическое оборудование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LENOVO</cp:lastModifiedBy>
  <cp:revision>574</cp:revision>
  <dcterms:created xsi:type="dcterms:W3CDTF">2013-04-16T11:19:53Z</dcterms:created>
  <dcterms:modified xsi:type="dcterms:W3CDTF">2020-12-15T06:45:47Z</dcterms:modified>
</cp:coreProperties>
</file>